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6" r:id="rId11"/>
    <p:sldId id="287" r:id="rId12"/>
    <p:sldId id="264" r:id="rId13"/>
    <p:sldId id="265" r:id="rId14"/>
    <p:sldId id="266" r:id="rId15"/>
    <p:sldId id="288" r:id="rId16"/>
    <p:sldId id="267" r:id="rId17"/>
    <p:sldId id="273" r:id="rId18"/>
    <p:sldId id="268" r:id="rId19"/>
    <p:sldId id="269" r:id="rId20"/>
    <p:sldId id="289" r:id="rId21"/>
    <p:sldId id="290" r:id="rId22"/>
    <p:sldId id="278" r:id="rId23"/>
    <p:sldId id="294" r:id="rId24"/>
    <p:sldId id="279" r:id="rId25"/>
    <p:sldId id="280" r:id="rId26"/>
    <p:sldId id="282" r:id="rId27"/>
    <p:sldId id="283" r:id="rId28"/>
    <p:sldId id="284" r:id="rId29"/>
    <p:sldId id="281" r:id="rId30"/>
    <p:sldId id="292" r:id="rId31"/>
    <p:sldId id="293" r:id="rId32"/>
    <p:sldId id="270" r:id="rId33"/>
    <p:sldId id="271" r:id="rId34"/>
    <p:sldId id="272" r:id="rId3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D95E29-9D2E-41B5-B43C-4FF71D22B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652631A-E4FB-4ABD-B25A-2AED5F150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26F1BB-E453-4DB2-8D00-B07818F67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BB1AB-C619-4D8E-9ADF-2E24E2711134}" type="datetimeFigureOut">
              <a:rPr kumimoji="1" lang="ja-JP" altLang="en-US" smtClean="0"/>
              <a:t>2022/5/23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766FCD-ABBB-406A-8DBF-7FD8476CA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3E80DF-3CC2-4E91-B451-692C23396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C5D56-0276-44EF-95C9-0FCB05D39D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6964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04FC7B-8DCC-4342-AF2E-83270DA78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D3E0450-B7A7-4319-8D72-EC821983A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EDA09BD-D673-4D6D-A6AB-DFFC71F7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BB1AB-C619-4D8E-9ADF-2E24E2711134}" type="datetimeFigureOut">
              <a:rPr kumimoji="1" lang="ja-JP" altLang="en-US" smtClean="0"/>
              <a:t>2022/5/23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2DDF3D-7FF0-47CB-AD41-18D2240EC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2F441E-D621-4CC4-8921-11701B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C5D56-0276-44EF-95C9-0FCB05D39D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909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6D23856-D216-4144-BFB0-2197A85C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4BF1723-D75F-48A1-B60B-0D9151600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2CAACE-8430-4DF9-8707-A44818681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BB1AB-C619-4D8E-9ADF-2E24E2711134}" type="datetimeFigureOut">
              <a:rPr kumimoji="1" lang="ja-JP" altLang="en-US" smtClean="0"/>
              <a:t>2022/5/23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6340E4-FD9E-44E3-A6D3-501D48A44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040B3B-F573-4075-9294-A02F26F1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C5D56-0276-44EF-95C9-0FCB05D39D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39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071A3E-C4B7-4006-B88D-C93043F59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819426-AECC-483D-B0A8-A47B4E8A0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092CC0-8264-456A-8079-CA365B9F2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BB1AB-C619-4D8E-9ADF-2E24E2711134}" type="datetimeFigureOut">
              <a:rPr kumimoji="1" lang="ja-JP" altLang="en-US" smtClean="0"/>
              <a:t>2022/5/23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7120EB3-731D-4FDE-A374-33878E1C0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BE2AD90-A384-4C4E-A0CE-9540CE21A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C5D56-0276-44EF-95C9-0FCB05D39D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535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8FE9D8-41F7-4B8C-962B-A30BAC8C9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5DA5926-ED51-497D-B37C-176110EAF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658AA67-F879-4AD2-B160-1558E962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BB1AB-C619-4D8E-9ADF-2E24E2711134}" type="datetimeFigureOut">
              <a:rPr kumimoji="1" lang="ja-JP" altLang="en-US" smtClean="0"/>
              <a:t>2022/5/23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2A3AA0-85E1-47F8-839E-CFCA30F1C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584812-5B75-4117-9DA6-05668895A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C5D56-0276-44EF-95C9-0FCB05D39D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457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3DFC59-E2DE-4D64-8F1C-F234C528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B1B851-6CBA-4E6C-8373-214E279B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CE36763-FA27-464E-9240-3C381EBD2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8F4835E-47BE-4D6A-80C3-B6073CED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BB1AB-C619-4D8E-9ADF-2E24E2711134}" type="datetimeFigureOut">
              <a:rPr kumimoji="1" lang="ja-JP" altLang="en-US" smtClean="0"/>
              <a:t>2022/5/23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863D85-B004-4FDC-9D5C-C802F2A7E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64B737-0E3F-4C40-A3C1-5EB09A4B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C5D56-0276-44EF-95C9-0FCB05D39D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720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EBED3-2633-440A-8C88-26F7F7169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06B66D-97A2-4E94-9BA0-3FC991334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B402E3D-DBCF-4A3C-9D9F-BE3D76397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7B029B3-B665-44D9-8047-04B69F361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F331CD4-0FE0-4DAF-9E96-DD3AE935EA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10C54A0-1739-4C8A-A76A-ABAA021D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BB1AB-C619-4D8E-9ADF-2E24E2711134}" type="datetimeFigureOut">
              <a:rPr kumimoji="1" lang="ja-JP" altLang="en-US" smtClean="0"/>
              <a:t>2022/5/23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A250D04-E609-4115-9A80-45BD4ACD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5A59A2F-14F3-46FE-8569-8F9C2781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C5D56-0276-44EF-95C9-0FCB05D39D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0417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CC2324-4DE3-4B2E-BBF2-48CB66B1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048A837-E87F-4D0D-94A0-ACC23BAF0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BB1AB-C619-4D8E-9ADF-2E24E2711134}" type="datetimeFigureOut">
              <a:rPr kumimoji="1" lang="ja-JP" altLang="en-US" smtClean="0"/>
              <a:t>2022/5/23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16EECF1-62FF-4EAB-8FF5-7935DBCE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04E42BC-F2F6-486A-A1CE-3F8E97F4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C5D56-0276-44EF-95C9-0FCB05D39D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101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C5D102E-F8E7-4323-B1DC-E753A343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BB1AB-C619-4D8E-9ADF-2E24E2711134}" type="datetimeFigureOut">
              <a:rPr kumimoji="1" lang="ja-JP" altLang="en-US" smtClean="0"/>
              <a:t>2022/5/23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8FAF2B7-3939-4B77-A5D9-F3F125E50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2B0D7CD-2C75-419B-AD4B-DE5FF4A7F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C5D56-0276-44EF-95C9-0FCB05D39D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8795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880702-1655-4B10-802F-401F68727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C66802-D138-4F6B-8684-63DA47DD3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1868792-6966-4584-95EE-50A94E75F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E833FE8-67AC-4037-B00C-10AAEEDF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BB1AB-C619-4D8E-9ADF-2E24E2711134}" type="datetimeFigureOut">
              <a:rPr kumimoji="1" lang="ja-JP" altLang="en-US" smtClean="0"/>
              <a:t>2022/5/23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7865F89-665F-43C2-A3BC-11AC20E77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07297E-922E-4D52-BDA9-F5FC58309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C5D56-0276-44EF-95C9-0FCB05D39D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147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B7871C-24FE-43FA-A361-DAF6DB5C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71E8752-ADB8-4FD1-95E5-7FEF91AEC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33D5687-F550-4F11-A3B4-6CF59C242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213142D-78C3-4C67-802A-0306D382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BB1AB-C619-4D8E-9ADF-2E24E2711134}" type="datetimeFigureOut">
              <a:rPr kumimoji="1" lang="ja-JP" altLang="en-US" smtClean="0"/>
              <a:t>2022/5/23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1C5575E-28FB-4E6C-9276-774F27549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B2E4446-D945-413C-A9E0-102FA7552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C5D56-0276-44EF-95C9-0FCB05D39D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293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9EFC1BE-5F9C-4E62-961E-8A4F8DB77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2EDFBC-E059-4D7E-AA61-22AAC466D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E53841-939E-4FD8-A236-4A19BAAE6D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BB1AB-C619-4D8E-9ADF-2E24E2711134}" type="datetimeFigureOut">
              <a:rPr kumimoji="1" lang="ja-JP" altLang="en-US" smtClean="0"/>
              <a:t>2022/5/23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54A4606-232D-4620-B1CF-ED0F6F076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B32E48-0029-4C01-A2BE-DE8DAFF81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C5D56-0276-44EF-95C9-0FCB05D39D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832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5F0DD0-3ACF-451B-8342-BE8E572CCD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Data structure of logic programming and reasoning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2026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C19CC3-5021-4822-9C93-55890F21C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140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Previously on CPT(Constraint Processing Theory)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7B2894-2DA3-4998-BA72-F16C4F6E3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5916"/>
            <a:ext cx="11158728" cy="5164531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There are two types of predicate expression: fact and rule</a:t>
            </a:r>
          </a:p>
          <a:p>
            <a:r>
              <a:rPr lang="en-US" altLang="ja-JP" dirty="0"/>
              <a:t>Fact: predicate(arg1, arg2, …, </a:t>
            </a:r>
            <a:r>
              <a:rPr lang="en-US" altLang="ja-JP" dirty="0" err="1"/>
              <a:t>arg</a:t>
            </a:r>
            <a:r>
              <a:rPr lang="en-US" altLang="ja-JP" dirty="0"/>
              <a:t> n).</a:t>
            </a:r>
            <a:br>
              <a:rPr lang="en-US" altLang="ja-JP" dirty="0"/>
            </a:br>
            <a:r>
              <a:rPr lang="en-US" altLang="ja-JP" dirty="0"/>
              <a:t>Rule: head(</a:t>
            </a:r>
            <a:r>
              <a:rPr lang="en-US" altLang="ja-JP" dirty="0" err="1"/>
              <a:t>args</a:t>
            </a:r>
            <a:r>
              <a:rPr lang="en-US" altLang="ja-JP" dirty="0"/>
              <a:t>) :- body1(</a:t>
            </a:r>
            <a:r>
              <a:rPr lang="en-US" altLang="ja-JP" dirty="0" err="1"/>
              <a:t>args</a:t>
            </a:r>
            <a:r>
              <a:rPr lang="en-US" altLang="ja-JP" dirty="0"/>
              <a:t>), body2(</a:t>
            </a:r>
            <a:r>
              <a:rPr lang="en-US" altLang="ja-JP" dirty="0" err="1"/>
              <a:t>args</a:t>
            </a:r>
            <a:r>
              <a:rPr lang="en-US" altLang="ja-JP" dirty="0"/>
              <a:t>), …, </a:t>
            </a:r>
            <a:r>
              <a:rPr lang="en-US" altLang="ja-JP" dirty="0" err="1"/>
              <a:t>bodym</a:t>
            </a:r>
            <a:r>
              <a:rPr lang="en-US" altLang="ja-JP" dirty="0"/>
              <a:t>(</a:t>
            </a:r>
            <a:r>
              <a:rPr lang="en-US" altLang="ja-JP" dirty="0" err="1"/>
              <a:t>args</a:t>
            </a:r>
            <a:r>
              <a:rPr lang="en-US" altLang="ja-JP" dirty="0"/>
              <a:t>).</a:t>
            </a:r>
          </a:p>
          <a:p>
            <a:r>
              <a:rPr lang="en-US" altLang="ja-JP" dirty="0"/>
              <a:t>Pattern matching between your question and the facts &amp; rules in the program is a fundamental mechanism. (test.pl)</a:t>
            </a:r>
          </a:p>
          <a:p>
            <a:r>
              <a:rPr lang="en-US" altLang="ja-JP" dirty="0"/>
              <a:t>Facts and rules can be regarded as the definition of new predicates.</a:t>
            </a:r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sz="4000" dirty="0"/>
              <a:t>Today we learn</a:t>
            </a:r>
          </a:p>
          <a:p>
            <a:r>
              <a:rPr kumimoji="1" lang="en-US" altLang="ja-JP" dirty="0"/>
              <a:t>Intrinsic predicates – member, append, is, =. (test3.pl)</a:t>
            </a:r>
          </a:p>
          <a:p>
            <a:r>
              <a:rPr kumimoji="1" lang="en-US" altLang="ja-JP" dirty="0"/>
              <a:t>Data structure “list”</a:t>
            </a:r>
          </a:p>
          <a:p>
            <a:r>
              <a:rPr lang="en-US" altLang="ja-JP" dirty="0" err="1"/>
              <a:t>Sendmoremoney</a:t>
            </a:r>
            <a:r>
              <a:rPr lang="en-US" altLang="ja-JP" dirty="0"/>
              <a:t> program (sendmoremoney.pl)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1578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56CABC8-6043-4549-B86B-D1C4CA725E29}"/>
              </a:ext>
            </a:extLst>
          </p:cNvPr>
          <p:cNvSpPr txBox="1"/>
          <p:nvPr/>
        </p:nvSpPr>
        <p:spPr>
          <a:xfrm>
            <a:off x="2787091" y="1887322"/>
            <a:ext cx="46378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/>
              <a:t>   SEND</a:t>
            </a:r>
          </a:p>
          <a:p>
            <a:r>
              <a:rPr lang="en-US" altLang="ja-JP" sz="6000" dirty="0"/>
              <a:t>+ MORE</a:t>
            </a:r>
          </a:p>
          <a:p>
            <a:r>
              <a:rPr kumimoji="1" lang="en-US" altLang="ja-JP" sz="6000" dirty="0"/>
              <a:t>   MONEY</a:t>
            </a:r>
            <a:endParaRPr kumimoji="1" lang="ja-JP" altLang="en-US" sz="6000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B4B5F9D-DDEB-4CAA-9D00-D4CEC7BF41D8}"/>
              </a:ext>
            </a:extLst>
          </p:cNvPr>
          <p:cNvCxnSpPr/>
          <p:nvPr/>
        </p:nvCxnSpPr>
        <p:spPr>
          <a:xfrm>
            <a:off x="2940710" y="3752698"/>
            <a:ext cx="4257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015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B26D9E63-898B-4AAC-9374-4C603C3DE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341116"/>
            <a:ext cx="4996872" cy="3381139"/>
          </a:xfrm>
          <a:solidFill>
            <a:srgbClr val="FFC000"/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Intrinsic (built-in) predicates</a:t>
            </a:r>
          </a:p>
          <a:p>
            <a:pPr marL="0" indent="0">
              <a:buNone/>
            </a:pPr>
            <a:endParaRPr kumimoji="1"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system(‘DOS command’).</a:t>
            </a: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c</a:t>
            </a:r>
            <a:r>
              <a:rPr kumimoji="1" lang="en-US" altLang="ja-JP" dirty="0">
                <a:solidFill>
                  <a:srgbClr val="FF0000"/>
                </a:solidFill>
              </a:rPr>
              <a:t>onsult(‘program file’).</a:t>
            </a: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listing.</a:t>
            </a:r>
          </a:p>
          <a:p>
            <a:pPr marL="0" indent="0">
              <a:buNone/>
            </a:pPr>
            <a:r>
              <a:rPr kumimoji="1" lang="en-US" altLang="ja-JP" dirty="0">
                <a:solidFill>
                  <a:srgbClr val="FF0000"/>
                </a:solidFill>
              </a:rPr>
              <a:t>member(‘element’, ‘list’).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925FB83-5905-46B4-B84E-8FA24DEABB5F}"/>
              </a:ext>
            </a:extLst>
          </p:cNvPr>
          <p:cNvSpPr txBox="1"/>
          <p:nvPr/>
        </p:nvSpPr>
        <p:spPr>
          <a:xfrm>
            <a:off x="95361" y="3749457"/>
            <a:ext cx="11628582" cy="3108543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member(1, [1,2,3]).    is true.</a:t>
            </a:r>
          </a:p>
          <a:p>
            <a:r>
              <a:rPr lang="en-US" altLang="ja-JP" sz="2800" dirty="0"/>
              <a:t>m</a:t>
            </a:r>
            <a:r>
              <a:rPr kumimoji="1" lang="en-US" altLang="ja-JP" sz="2800" dirty="0"/>
              <a:t>ember(4, [1,2,3</a:t>
            </a:r>
            <a:r>
              <a:rPr lang="en-US" altLang="ja-JP" sz="2800" dirty="0"/>
              <a:t>]).    is false.</a:t>
            </a:r>
          </a:p>
          <a:p>
            <a:endParaRPr kumimoji="1" lang="en-US" altLang="ja-JP" sz="2800" dirty="0"/>
          </a:p>
          <a:p>
            <a:r>
              <a:rPr lang="en-US" altLang="ja-JP" sz="2800" dirty="0"/>
              <a:t>?- member(X, [1,2,3]).     …what is the answer?</a:t>
            </a:r>
          </a:p>
          <a:p>
            <a:endParaRPr kumimoji="1" lang="en-US" altLang="ja-JP" sz="2800" dirty="0"/>
          </a:p>
          <a:p>
            <a:r>
              <a:rPr lang="en-US" altLang="ja-JP" sz="2800" dirty="0"/>
              <a:t>?- member(X,[1,2,3]), member(Y,[4,5]). …what is the answer?</a:t>
            </a:r>
          </a:p>
          <a:p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09302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7FFBB15B-DBF4-4063-B573-EFF841800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36498"/>
            <a:ext cx="11233727" cy="2619137"/>
          </a:xfrm>
          <a:solidFill>
            <a:srgbClr val="FFC000"/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test2.pl</a:t>
            </a:r>
          </a:p>
          <a:p>
            <a:pPr marL="0" indent="0">
              <a:buNone/>
            </a:pPr>
            <a:r>
              <a:rPr lang="en-US" altLang="ja-JP" dirty="0" err="1"/>
              <a:t>family_yoshie</a:t>
            </a:r>
            <a:r>
              <a:rPr lang="en-US" altLang="ja-JP" dirty="0"/>
              <a:t>([</a:t>
            </a:r>
            <a:r>
              <a:rPr lang="en-US" altLang="ja-JP" dirty="0" err="1"/>
              <a:t>takuji</a:t>
            </a:r>
            <a:r>
              <a:rPr lang="en-US" altLang="ja-JP" dirty="0"/>
              <a:t>, </a:t>
            </a:r>
            <a:r>
              <a:rPr lang="en-US" altLang="ja-JP" dirty="0" err="1"/>
              <a:t>kiyoshi</a:t>
            </a:r>
            <a:r>
              <a:rPr lang="en-US" altLang="ja-JP" dirty="0"/>
              <a:t>, </a:t>
            </a:r>
            <a:r>
              <a:rPr lang="en-US" altLang="ja-JP" dirty="0" err="1"/>
              <a:t>osamu</a:t>
            </a:r>
            <a:r>
              <a:rPr lang="en-US" altLang="ja-JP" dirty="0"/>
              <a:t>, </a:t>
            </a:r>
            <a:r>
              <a:rPr lang="en-US" altLang="ja-JP" dirty="0" err="1"/>
              <a:t>kyoko</a:t>
            </a:r>
            <a:r>
              <a:rPr lang="en-US" altLang="ja-JP" dirty="0"/>
              <a:t>]).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ADF630-BF3D-4D62-8A9E-C7AFD6C49C72}"/>
              </a:ext>
            </a:extLst>
          </p:cNvPr>
          <p:cNvSpPr/>
          <p:nvPr/>
        </p:nvSpPr>
        <p:spPr>
          <a:xfrm>
            <a:off x="838200" y="3232100"/>
            <a:ext cx="8887691" cy="34527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0161F71-8132-4056-A476-2D4AAAEFC6A6}"/>
              </a:ext>
            </a:extLst>
          </p:cNvPr>
          <p:cNvSpPr txBox="1"/>
          <p:nvPr/>
        </p:nvSpPr>
        <p:spPr>
          <a:xfrm>
            <a:off x="1199249" y="3569402"/>
            <a:ext cx="7963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</a:rPr>
              <a:t>?- </a:t>
            </a:r>
            <a:r>
              <a:rPr kumimoji="1" lang="en-US" altLang="ja-JP" sz="2800" dirty="0" err="1">
                <a:solidFill>
                  <a:schemeClr val="bg1"/>
                </a:solidFill>
              </a:rPr>
              <a:t>family_yoshie</a:t>
            </a:r>
            <a:r>
              <a:rPr kumimoji="1" lang="en-US" altLang="ja-JP" sz="2800" dirty="0">
                <a:solidFill>
                  <a:schemeClr val="bg1"/>
                </a:solidFill>
              </a:rPr>
              <a:t>(Family), member(P, Family).</a:t>
            </a:r>
            <a:endParaRPr lang="en-US" altLang="ja-JP" sz="2800" dirty="0">
              <a:solidFill>
                <a:schemeClr val="bg1"/>
              </a:solidFill>
            </a:endParaRPr>
          </a:p>
          <a:p>
            <a:endParaRPr kumimoji="1" lang="en-US" altLang="ja-JP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585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7FFBB15B-DBF4-4063-B573-EFF841800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36498"/>
            <a:ext cx="11233727" cy="3672084"/>
          </a:xfrm>
          <a:solidFill>
            <a:srgbClr val="FFC000"/>
          </a:solidFill>
          <a:ln>
            <a:noFill/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test3.pl</a:t>
            </a:r>
          </a:p>
          <a:p>
            <a:pPr marL="0" indent="0">
              <a:buNone/>
            </a:pPr>
            <a:r>
              <a:rPr lang="en-US" altLang="ja-JP" dirty="0" err="1"/>
              <a:t>domain_of_X</a:t>
            </a:r>
            <a:r>
              <a:rPr lang="en-US" altLang="ja-JP" dirty="0"/>
              <a:t>([-2,-1,0,1,2]).</a:t>
            </a:r>
          </a:p>
          <a:p>
            <a:pPr marL="0" indent="0">
              <a:buNone/>
            </a:pPr>
            <a:r>
              <a:rPr lang="en-US" altLang="ja-JP" dirty="0" err="1"/>
              <a:t>domain_of_Y</a:t>
            </a:r>
            <a:r>
              <a:rPr lang="en-US" altLang="ja-JP" dirty="0"/>
              <a:t>([-2,-1,0,1,2, 100,101,102]).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 err="1"/>
              <a:t>solve_equation</a:t>
            </a:r>
            <a:r>
              <a:rPr lang="en-US" altLang="ja-JP" dirty="0"/>
              <a:t>(X,Y) :-</a:t>
            </a:r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en-US" altLang="ja-JP" dirty="0" err="1"/>
              <a:t>domain_of_X</a:t>
            </a:r>
            <a:r>
              <a:rPr lang="en-US" altLang="ja-JP" dirty="0"/>
              <a:t>(Dx), </a:t>
            </a:r>
            <a:r>
              <a:rPr lang="en-US" altLang="ja-JP" dirty="0" err="1"/>
              <a:t>domain_of_Y</a:t>
            </a:r>
            <a:r>
              <a:rPr lang="en-US" altLang="ja-JP" dirty="0"/>
              <a:t>(Dy),</a:t>
            </a:r>
          </a:p>
          <a:p>
            <a:pPr marL="0" indent="0">
              <a:buNone/>
            </a:pPr>
            <a:r>
              <a:rPr lang="en-US" altLang="ja-JP" dirty="0"/>
              <a:t>	member(</a:t>
            </a:r>
            <a:r>
              <a:rPr lang="en-US" altLang="ja-JP" dirty="0" err="1"/>
              <a:t>X,Dx</a:t>
            </a:r>
            <a:r>
              <a:rPr lang="en-US" altLang="ja-JP" dirty="0"/>
              <a:t>), member(</a:t>
            </a:r>
            <a:r>
              <a:rPr lang="en-US" altLang="ja-JP" dirty="0" err="1"/>
              <a:t>Y,Dy</a:t>
            </a:r>
            <a:r>
              <a:rPr lang="en-US" altLang="ja-JP" dirty="0"/>
              <a:t>),</a:t>
            </a:r>
          </a:p>
          <a:p>
            <a:pPr marL="0" indent="0">
              <a:buNone/>
            </a:pPr>
            <a:r>
              <a:rPr lang="en-US" altLang="ja-JP" dirty="0"/>
              <a:t>	Z is X+Y, Z == 0.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ADF630-BF3D-4D62-8A9E-C7AFD6C49C72}"/>
              </a:ext>
            </a:extLst>
          </p:cNvPr>
          <p:cNvSpPr/>
          <p:nvPr/>
        </p:nvSpPr>
        <p:spPr>
          <a:xfrm>
            <a:off x="838198" y="4197353"/>
            <a:ext cx="8887691" cy="2619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0161F71-8132-4056-A476-2D4AAAEFC6A6}"/>
              </a:ext>
            </a:extLst>
          </p:cNvPr>
          <p:cNvSpPr txBox="1"/>
          <p:nvPr/>
        </p:nvSpPr>
        <p:spPr>
          <a:xfrm>
            <a:off x="1300432" y="4770129"/>
            <a:ext cx="7963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</a:rPr>
              <a:t>?- </a:t>
            </a:r>
            <a:r>
              <a:rPr kumimoji="1" lang="en-US" altLang="ja-JP" sz="2800" dirty="0" err="1">
                <a:solidFill>
                  <a:schemeClr val="bg1"/>
                </a:solidFill>
              </a:rPr>
              <a:t>solve_equation</a:t>
            </a:r>
            <a:r>
              <a:rPr kumimoji="1" lang="en-US" altLang="ja-JP" sz="2800" dirty="0">
                <a:solidFill>
                  <a:schemeClr val="bg1"/>
                </a:solidFill>
              </a:rPr>
              <a:t>(X,Y).</a:t>
            </a:r>
            <a:endParaRPr lang="en-US" altLang="ja-JP" sz="2800" dirty="0">
              <a:solidFill>
                <a:schemeClr val="bg1"/>
              </a:solidFill>
            </a:endParaRPr>
          </a:p>
          <a:p>
            <a:endParaRPr kumimoji="1" lang="en-US" altLang="ja-JP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891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9F655208-51FF-4FCA-9286-57EE7D69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140"/>
            <a:ext cx="10515600" cy="1325563"/>
          </a:xfrm>
        </p:spPr>
        <p:txBody>
          <a:bodyPr/>
          <a:lstStyle/>
          <a:p>
            <a:r>
              <a:rPr kumimoji="1" lang="en-US" altLang="ja-JP" b="1" dirty="0"/>
              <a:t>Previously on CPT</a:t>
            </a:r>
            <a:endParaRPr kumimoji="1" lang="ja-JP" altLang="en-US" b="1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BD984E60-0085-4701-BDE1-B0F2B0DE7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5916"/>
            <a:ext cx="11158728" cy="5164531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Built-in predicates : we can use without defining them</a:t>
            </a:r>
            <a:br>
              <a:rPr kumimoji="1" lang="en-US" altLang="ja-JP" dirty="0"/>
            </a:br>
            <a:r>
              <a:rPr kumimoji="1" lang="en-US" altLang="ja-JP" dirty="0"/>
              <a:t>member, append, is, =. (test3.pl)</a:t>
            </a:r>
          </a:p>
          <a:p>
            <a:r>
              <a:rPr lang="en-US" altLang="ja-JP" dirty="0"/>
              <a:t>Data structure “list”</a:t>
            </a:r>
          </a:p>
          <a:p>
            <a:r>
              <a:rPr lang="en-US" altLang="ja-JP" dirty="0"/>
              <a:t>Reasoning(search) by </a:t>
            </a:r>
            <a:r>
              <a:rPr lang="en-US" altLang="ja-JP" dirty="0" err="1"/>
              <a:t>Bprolog</a:t>
            </a:r>
            <a:r>
              <a:rPr lang="en-US" altLang="ja-JP" dirty="0"/>
              <a:t> is depth-first.</a:t>
            </a:r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sz="4000" dirty="0"/>
              <a:t>Today we do</a:t>
            </a:r>
          </a:p>
          <a:p>
            <a:r>
              <a:rPr kumimoji="1" lang="en-US" altLang="ja-JP" dirty="0"/>
              <a:t>Intrinsic predicates –Data structure “list”</a:t>
            </a:r>
          </a:p>
          <a:p>
            <a:r>
              <a:rPr lang="en-US" altLang="ja-JP" dirty="0"/>
              <a:t>Recursion</a:t>
            </a:r>
          </a:p>
          <a:p>
            <a:r>
              <a:rPr lang="en-US" altLang="ja-JP" dirty="0"/>
              <a:t>exercise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7264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5C4B42-BFDF-482E-AD8B-0D723999B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361"/>
          </a:xfrm>
        </p:spPr>
        <p:txBody>
          <a:bodyPr>
            <a:normAutofit fontScale="90000"/>
          </a:bodyPr>
          <a:lstStyle/>
          <a:p>
            <a:r>
              <a:rPr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Reasoning(search) in </a:t>
            </a:r>
            <a:r>
              <a:rPr lang="en-US" altLang="ja-JP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Bprolog</a:t>
            </a:r>
            <a:r>
              <a:rPr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depth-first.</a:t>
            </a:r>
            <a:br>
              <a:rPr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ja-JP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1618B7D-667F-4901-937C-81A581560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0975"/>
            <a:ext cx="4871132" cy="374538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183DAC7-1781-437B-93F9-DF2D6FCAA4FF}"/>
              </a:ext>
            </a:extLst>
          </p:cNvPr>
          <p:cNvSpPr txBox="1"/>
          <p:nvPr/>
        </p:nvSpPr>
        <p:spPr>
          <a:xfrm>
            <a:off x="7190841" y="1521562"/>
            <a:ext cx="356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m</a:t>
            </a:r>
            <a:r>
              <a:rPr kumimoji="1" lang="en-US" altLang="ja-JP" dirty="0"/>
              <a:t>ember(X, [-2, -1, 0, 1, 2])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6CC2113-9B00-4273-A55D-D61E393DDE69}"/>
              </a:ext>
            </a:extLst>
          </p:cNvPr>
          <p:cNvSpPr txBox="1"/>
          <p:nvPr/>
        </p:nvSpPr>
        <p:spPr>
          <a:xfrm>
            <a:off x="7204253" y="1878785"/>
            <a:ext cx="473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m</a:t>
            </a:r>
            <a:r>
              <a:rPr kumimoji="1" lang="en-US" altLang="ja-JP" dirty="0"/>
              <a:t>ember(Y, [-2, -1, 0, 1, 2, 100, 101, 102])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C4AE3D9-FF67-4160-B12C-F27CA512ED58}"/>
              </a:ext>
            </a:extLst>
          </p:cNvPr>
          <p:cNvSpPr txBox="1"/>
          <p:nvPr/>
        </p:nvSpPr>
        <p:spPr>
          <a:xfrm flipH="1">
            <a:off x="6958583" y="3321101"/>
            <a:ext cx="97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 = -2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FBEA26A-057D-40E7-AFFD-E86E60047B28}"/>
              </a:ext>
            </a:extLst>
          </p:cNvPr>
          <p:cNvSpPr txBox="1"/>
          <p:nvPr/>
        </p:nvSpPr>
        <p:spPr>
          <a:xfrm flipH="1">
            <a:off x="7849818" y="3308992"/>
            <a:ext cx="97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 = -1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8DBC0F9-544E-40EA-9EE1-7FC3B6D7DE69}"/>
              </a:ext>
            </a:extLst>
          </p:cNvPr>
          <p:cNvSpPr txBox="1"/>
          <p:nvPr/>
        </p:nvSpPr>
        <p:spPr>
          <a:xfrm flipH="1">
            <a:off x="8741053" y="3321101"/>
            <a:ext cx="90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 = 0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5451259-264B-4BF5-9C2A-566D37D76AC0}"/>
              </a:ext>
            </a:extLst>
          </p:cNvPr>
          <p:cNvSpPr txBox="1"/>
          <p:nvPr/>
        </p:nvSpPr>
        <p:spPr>
          <a:xfrm flipH="1">
            <a:off x="6364832" y="4236066"/>
            <a:ext cx="97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Y</a:t>
            </a:r>
            <a:r>
              <a:rPr kumimoji="1" lang="en-US" altLang="ja-JP" dirty="0"/>
              <a:t> = -2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0622168-49A6-4ADE-88C1-DC5C145C336A}"/>
              </a:ext>
            </a:extLst>
          </p:cNvPr>
          <p:cNvSpPr txBox="1"/>
          <p:nvPr/>
        </p:nvSpPr>
        <p:spPr>
          <a:xfrm flipH="1">
            <a:off x="7204253" y="4236066"/>
            <a:ext cx="97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Y</a:t>
            </a:r>
            <a:r>
              <a:rPr kumimoji="1" lang="en-US" altLang="ja-JP" dirty="0"/>
              <a:t> = -1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95A1A32-4DC3-4302-B533-47EAD65E7425}"/>
              </a:ext>
            </a:extLst>
          </p:cNvPr>
          <p:cNvSpPr txBox="1"/>
          <p:nvPr/>
        </p:nvSpPr>
        <p:spPr>
          <a:xfrm flipH="1">
            <a:off x="8046019" y="4236066"/>
            <a:ext cx="77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Y</a:t>
            </a:r>
            <a:r>
              <a:rPr kumimoji="1" lang="en-US" altLang="ja-JP" dirty="0"/>
              <a:t> = 0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5ECC9D6-C5D7-46C3-AE14-E85737644A30}"/>
              </a:ext>
            </a:extLst>
          </p:cNvPr>
          <p:cNvSpPr txBox="1"/>
          <p:nvPr/>
        </p:nvSpPr>
        <p:spPr>
          <a:xfrm flipH="1">
            <a:off x="8748185" y="4236066"/>
            <a:ext cx="102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Y</a:t>
            </a:r>
            <a:r>
              <a:rPr kumimoji="1" lang="en-US" altLang="ja-JP" dirty="0"/>
              <a:t> = …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117013D-F5C5-439F-B95E-E0623E759307}"/>
              </a:ext>
            </a:extLst>
          </p:cNvPr>
          <p:cNvCxnSpPr>
            <a:endCxn id="7" idx="0"/>
          </p:cNvCxnSpPr>
          <p:nvPr/>
        </p:nvCxnSpPr>
        <p:spPr>
          <a:xfrm flipH="1">
            <a:off x="7444130" y="2728570"/>
            <a:ext cx="675742" cy="5925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97E91C8-050D-4DB1-95C9-089F63DA36C6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flipH="1">
            <a:off x="6850379" y="3690433"/>
            <a:ext cx="593751" cy="545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C620F5FF-62B9-4162-A21C-1664C3374C08}"/>
              </a:ext>
            </a:extLst>
          </p:cNvPr>
          <p:cNvCxnSpPr>
            <a:stCxn id="7" idx="2"/>
            <a:endCxn id="11" idx="0"/>
          </p:cNvCxnSpPr>
          <p:nvPr/>
        </p:nvCxnSpPr>
        <p:spPr>
          <a:xfrm>
            <a:off x="7444130" y="3690433"/>
            <a:ext cx="245670" cy="545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9E35D978-D28A-43C7-9822-E84B61E9312E}"/>
              </a:ext>
            </a:extLst>
          </p:cNvPr>
          <p:cNvCxnSpPr>
            <a:stCxn id="7" idx="2"/>
            <a:endCxn id="12" idx="0"/>
          </p:cNvCxnSpPr>
          <p:nvPr/>
        </p:nvCxnSpPr>
        <p:spPr>
          <a:xfrm>
            <a:off x="7444130" y="3690433"/>
            <a:ext cx="989335" cy="545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DC10CA94-0DD2-4D9C-8652-9D9CFE6BFFED}"/>
              </a:ext>
            </a:extLst>
          </p:cNvPr>
          <p:cNvCxnSpPr>
            <a:stCxn id="7" idx="2"/>
            <a:endCxn id="13" idx="0"/>
          </p:cNvCxnSpPr>
          <p:nvPr/>
        </p:nvCxnSpPr>
        <p:spPr>
          <a:xfrm>
            <a:off x="7444130" y="3690433"/>
            <a:ext cx="1816515" cy="545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B5D51E1E-237F-4F4D-9FBD-3434E4EB370A}"/>
              </a:ext>
            </a:extLst>
          </p:cNvPr>
          <p:cNvCxnSpPr>
            <a:endCxn id="8" idx="0"/>
          </p:cNvCxnSpPr>
          <p:nvPr/>
        </p:nvCxnSpPr>
        <p:spPr>
          <a:xfrm>
            <a:off x="8119872" y="2728570"/>
            <a:ext cx="215493" cy="580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25DD0F2D-1BDC-4D62-8889-A9EF48C8F5D2}"/>
              </a:ext>
            </a:extLst>
          </p:cNvPr>
          <p:cNvCxnSpPr>
            <a:endCxn id="9" idx="0"/>
          </p:cNvCxnSpPr>
          <p:nvPr/>
        </p:nvCxnSpPr>
        <p:spPr>
          <a:xfrm>
            <a:off x="8119872" y="2728570"/>
            <a:ext cx="1071371" cy="592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123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D3F925-0A7B-4AF6-8E7D-47E71F54D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95" y="228885"/>
            <a:ext cx="7019188" cy="6375115"/>
          </a:xfrm>
          <a:solidFill>
            <a:schemeClr val="accent4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Send more money</a:t>
            </a:r>
            <a:r>
              <a:rPr kumimoji="1" lang="en-US" altLang="ja-JP" dirty="0"/>
              <a:t> puzzle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C7F2A74-C723-4790-AD3A-4E8AFF5F862B}"/>
              </a:ext>
            </a:extLst>
          </p:cNvPr>
          <p:cNvSpPr txBox="1"/>
          <p:nvPr/>
        </p:nvSpPr>
        <p:spPr>
          <a:xfrm>
            <a:off x="7796326" y="3687480"/>
            <a:ext cx="4295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</a:rPr>
              <a:t>?- </a:t>
            </a:r>
            <a:r>
              <a:rPr lang="en-US" altLang="ja-JP" sz="2800" dirty="0">
                <a:solidFill>
                  <a:schemeClr val="bg1"/>
                </a:solidFill>
              </a:rPr>
              <a:t>factorial(2, X)</a:t>
            </a:r>
            <a:r>
              <a:rPr kumimoji="1" lang="en-US" altLang="ja-JP" sz="2800" dirty="0">
                <a:solidFill>
                  <a:schemeClr val="bg1"/>
                </a:solidFill>
              </a:rPr>
              <a:t>.</a:t>
            </a:r>
            <a:endParaRPr lang="en-US" altLang="ja-JP" sz="2800" dirty="0">
              <a:solidFill>
                <a:schemeClr val="bg1"/>
              </a:solidFill>
            </a:endParaRPr>
          </a:p>
          <a:p>
            <a:endParaRPr kumimoji="1" lang="en-US" altLang="ja-JP" sz="2800" dirty="0">
              <a:solidFill>
                <a:schemeClr val="bg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8399CB8-92BC-40EC-AF52-DF9BFB2D38FB}"/>
              </a:ext>
            </a:extLst>
          </p:cNvPr>
          <p:cNvSpPr txBox="1"/>
          <p:nvPr/>
        </p:nvSpPr>
        <p:spPr>
          <a:xfrm>
            <a:off x="2568784" y="2457907"/>
            <a:ext cx="1638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/>
              <a:t>MORE</a:t>
            </a:r>
            <a:endParaRPr kumimoji="1" lang="ja-JP" altLang="en-US" sz="3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C1E15F4-2451-4443-A4F5-34EAA2F65364}"/>
              </a:ext>
            </a:extLst>
          </p:cNvPr>
          <p:cNvSpPr txBox="1"/>
          <p:nvPr/>
        </p:nvSpPr>
        <p:spPr>
          <a:xfrm>
            <a:off x="2568784" y="1908048"/>
            <a:ext cx="202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SEND</a:t>
            </a:r>
            <a:endParaRPr kumimoji="1" lang="ja-JP" altLang="en-US" sz="36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0DCA8FD-8ECF-4C14-9E47-34009D93F99F}"/>
              </a:ext>
            </a:extLst>
          </p:cNvPr>
          <p:cNvSpPr txBox="1"/>
          <p:nvPr/>
        </p:nvSpPr>
        <p:spPr>
          <a:xfrm>
            <a:off x="2209190" y="3041149"/>
            <a:ext cx="2226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/>
              <a:t>MONEY</a:t>
            </a:r>
            <a:endParaRPr kumimoji="1" lang="ja-JP" altLang="en-US" sz="3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524A3B9-4E81-44B8-A02E-4924E8C9699D}"/>
              </a:ext>
            </a:extLst>
          </p:cNvPr>
          <p:cNvSpPr txBox="1"/>
          <p:nvPr/>
        </p:nvSpPr>
        <p:spPr>
          <a:xfrm>
            <a:off x="1609917" y="2457907"/>
            <a:ext cx="519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+</a:t>
            </a:r>
            <a:endParaRPr kumimoji="1" lang="ja-JP" altLang="en-US" sz="3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D7FADFE-0A3F-435A-8BAE-145E2CB74A8D}"/>
              </a:ext>
            </a:extLst>
          </p:cNvPr>
          <p:cNvSpPr txBox="1"/>
          <p:nvPr/>
        </p:nvSpPr>
        <p:spPr>
          <a:xfrm>
            <a:off x="1609917" y="3041149"/>
            <a:ext cx="519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/>
              <a:t>=</a:t>
            </a:r>
            <a:endParaRPr kumimoji="1" lang="ja-JP" altLang="en-US" sz="3600" dirty="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72A9865-5632-4AA6-A97D-FED732019208}"/>
              </a:ext>
            </a:extLst>
          </p:cNvPr>
          <p:cNvCxnSpPr/>
          <p:nvPr/>
        </p:nvCxnSpPr>
        <p:spPr>
          <a:xfrm>
            <a:off x="1453218" y="3041149"/>
            <a:ext cx="32431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512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D3F925-0A7B-4AF6-8E7D-47E71F54D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492" y="484917"/>
            <a:ext cx="10515600" cy="4351338"/>
          </a:xfrm>
          <a:solidFill>
            <a:schemeClr val="accent4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ja-JP" dirty="0"/>
              <a:t>Factorial of n:</a:t>
            </a:r>
          </a:p>
          <a:p>
            <a:pPr marL="0" indent="0">
              <a:buNone/>
            </a:pPr>
            <a:r>
              <a:rPr lang="en-US" altLang="ja-JP" dirty="0"/>
              <a:t>  n! = n(n-1)(n-2)…1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Factorial of 3 = 3*2*1=6</a:t>
            </a:r>
          </a:p>
          <a:p>
            <a:pPr marL="0" indent="0">
              <a:buNone/>
            </a:pPr>
            <a:r>
              <a:rPr kumimoji="1" lang="en-US" altLang="ja-JP" dirty="0"/>
              <a:t>Factorial of 0 = 1 (0!=1)</a:t>
            </a:r>
          </a:p>
          <a:p>
            <a:pPr marL="0" indent="0">
              <a:buNone/>
            </a:pPr>
            <a:r>
              <a:rPr lang="en-US" altLang="ja-JP" dirty="0"/>
              <a:t>-----</a:t>
            </a:r>
          </a:p>
          <a:p>
            <a:pPr marL="0" indent="0">
              <a:buNone/>
            </a:pPr>
            <a:r>
              <a:rPr kumimoji="1" lang="en-US" altLang="ja-JP" dirty="0"/>
              <a:t>Factorial of n = n*Factorial(n-1)</a:t>
            </a:r>
          </a:p>
          <a:p>
            <a:pPr marL="0" indent="0">
              <a:buNone/>
            </a:pPr>
            <a:r>
              <a:rPr kumimoji="1" lang="en-US" altLang="ja-JP" dirty="0"/>
              <a:t>-----</a:t>
            </a:r>
          </a:p>
          <a:p>
            <a:pPr marL="0" indent="0">
              <a:buNone/>
            </a:pPr>
            <a:r>
              <a:rPr lang="en-US" altLang="ja-JP" dirty="0"/>
              <a:t>factorial(N, Result) :- N1 is N-1, factorial(N1, A), Result is A*N.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Recursion : coming back to itself, defining using itself.</a:t>
            </a:r>
          </a:p>
          <a:p>
            <a:pPr marL="0" indent="0">
              <a:buNone/>
            </a:pPr>
            <a:endParaRPr kumimoji="1"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465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D3F925-0A7B-4AF6-8E7D-47E71F54D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94" y="228885"/>
            <a:ext cx="10924839" cy="3099531"/>
          </a:xfrm>
          <a:solidFill>
            <a:schemeClr val="accent4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ja-JP" dirty="0"/>
              <a:t>Factorial of n:</a:t>
            </a:r>
          </a:p>
          <a:p>
            <a:pPr marL="0" indent="0">
              <a:buNone/>
            </a:pPr>
            <a:r>
              <a:rPr lang="en-US" altLang="ja-JP" dirty="0"/>
              <a:t>  n! = n(n-1)(n-2)…1</a:t>
            </a:r>
          </a:p>
          <a:p>
            <a:pPr marL="0" indent="0">
              <a:buNone/>
            </a:pPr>
            <a:r>
              <a:rPr lang="en-US" altLang="ja-JP" dirty="0"/>
              <a:t>---</a:t>
            </a:r>
          </a:p>
          <a:p>
            <a:pPr marL="0" indent="0">
              <a:buNone/>
            </a:pPr>
            <a:r>
              <a:rPr kumimoji="1" lang="en-US" altLang="ja-JP" dirty="0"/>
              <a:t>Factorial of n = n*Factorial(n-1)</a:t>
            </a:r>
          </a:p>
          <a:p>
            <a:pPr marL="0" indent="0">
              <a:buNone/>
            </a:pPr>
            <a:r>
              <a:rPr lang="en-US" altLang="ja-JP" dirty="0"/>
              <a:t>---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factorial(N, Result) :- N1 is N-1, factorial(N1, A), Result is A*N.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Recursion : coming back to itself, defining using itself.</a:t>
            </a:r>
          </a:p>
          <a:p>
            <a:pPr marL="0" indent="0">
              <a:buNone/>
            </a:pPr>
            <a:endParaRPr kumimoji="1"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10B6FD2-9499-465F-9456-6E318BF547E5}"/>
              </a:ext>
            </a:extLst>
          </p:cNvPr>
          <p:cNvSpPr txBox="1"/>
          <p:nvPr/>
        </p:nvSpPr>
        <p:spPr>
          <a:xfrm>
            <a:off x="1476660" y="3429000"/>
            <a:ext cx="5928558" cy="267765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factorial(0,1).    % sentinel</a:t>
            </a:r>
          </a:p>
          <a:p>
            <a:r>
              <a:rPr lang="en-US" altLang="ja-JP" sz="2800" dirty="0"/>
              <a:t>factorial(N, Result):-</a:t>
            </a:r>
          </a:p>
          <a:p>
            <a:r>
              <a:rPr kumimoji="1" lang="en-US" altLang="ja-JP" sz="2800" dirty="0"/>
              <a:t>	N1 is N-1,</a:t>
            </a:r>
          </a:p>
          <a:p>
            <a:r>
              <a:rPr lang="en-US" altLang="ja-JP" sz="2800" dirty="0"/>
              <a:t>	factorial(N1, A),</a:t>
            </a:r>
          </a:p>
          <a:p>
            <a:r>
              <a:rPr kumimoji="1" lang="en-US" altLang="ja-JP" sz="2800" dirty="0"/>
              <a:t>	Result is A*N.</a:t>
            </a:r>
          </a:p>
          <a:p>
            <a:endParaRPr kumimoji="1" lang="ja-JP" altLang="en-US" sz="28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38BA028-2D21-40A8-ACC5-87834DCC1107}"/>
              </a:ext>
            </a:extLst>
          </p:cNvPr>
          <p:cNvSpPr/>
          <p:nvPr/>
        </p:nvSpPr>
        <p:spPr>
          <a:xfrm>
            <a:off x="7751062" y="3429000"/>
            <a:ext cx="4055671" cy="19093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C7F2A74-C723-4790-AD3A-4E8AFF5F862B}"/>
              </a:ext>
            </a:extLst>
          </p:cNvPr>
          <p:cNvSpPr txBox="1"/>
          <p:nvPr/>
        </p:nvSpPr>
        <p:spPr>
          <a:xfrm>
            <a:off x="7796326" y="3687480"/>
            <a:ext cx="4295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</a:rPr>
              <a:t>?- </a:t>
            </a:r>
            <a:r>
              <a:rPr lang="en-US" altLang="ja-JP" sz="2800" dirty="0">
                <a:solidFill>
                  <a:schemeClr val="bg1"/>
                </a:solidFill>
              </a:rPr>
              <a:t>factorial(2, X)</a:t>
            </a:r>
            <a:r>
              <a:rPr kumimoji="1" lang="en-US" altLang="ja-JP" sz="2800" dirty="0">
                <a:solidFill>
                  <a:schemeClr val="bg1"/>
                </a:solidFill>
              </a:rPr>
              <a:t>.</a:t>
            </a:r>
            <a:endParaRPr lang="en-US" altLang="ja-JP" sz="2800" dirty="0">
              <a:solidFill>
                <a:schemeClr val="bg1"/>
              </a:solidFill>
            </a:endParaRPr>
          </a:p>
          <a:p>
            <a:endParaRPr kumimoji="1" lang="en-US" altLang="ja-JP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2BD6011-12AF-4881-880E-7D77484B92B0}"/>
              </a:ext>
            </a:extLst>
          </p:cNvPr>
          <p:cNvSpPr txBox="1"/>
          <p:nvPr/>
        </p:nvSpPr>
        <p:spPr>
          <a:xfrm>
            <a:off x="8226550" y="4265117"/>
            <a:ext cx="3097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rgbClr val="FFC000"/>
                </a:solidFill>
              </a:rPr>
              <a:t>?- </a:t>
            </a:r>
            <a:r>
              <a:rPr lang="en-US" altLang="ja-JP" sz="2800" dirty="0">
                <a:solidFill>
                  <a:srgbClr val="FFC000"/>
                </a:solidFill>
              </a:rPr>
              <a:t>factorial(1, X’)</a:t>
            </a:r>
            <a:r>
              <a:rPr kumimoji="1" lang="en-US" altLang="ja-JP" sz="2800" dirty="0">
                <a:solidFill>
                  <a:srgbClr val="FFC000"/>
                </a:solidFill>
              </a:rPr>
              <a:t>.</a:t>
            </a:r>
            <a:endParaRPr lang="en-US" altLang="ja-JP" sz="2800" dirty="0">
              <a:solidFill>
                <a:srgbClr val="FFC000"/>
              </a:solidFill>
            </a:endParaRPr>
          </a:p>
          <a:p>
            <a:endParaRPr kumimoji="1" lang="en-US" altLang="ja-JP" sz="2800" dirty="0">
              <a:solidFill>
                <a:srgbClr val="FFC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CFE41C-1F49-4E89-9105-D59E2BFF8710}"/>
              </a:ext>
            </a:extLst>
          </p:cNvPr>
          <p:cNvSpPr txBox="1"/>
          <p:nvPr/>
        </p:nvSpPr>
        <p:spPr>
          <a:xfrm>
            <a:off x="8561830" y="4790593"/>
            <a:ext cx="3097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rgbClr val="FFC000"/>
                </a:solidFill>
              </a:rPr>
              <a:t>?- </a:t>
            </a:r>
            <a:r>
              <a:rPr lang="en-US" altLang="ja-JP" sz="2800" dirty="0">
                <a:solidFill>
                  <a:srgbClr val="FFC000"/>
                </a:solidFill>
              </a:rPr>
              <a:t>factorial(0, X’’)</a:t>
            </a:r>
            <a:r>
              <a:rPr kumimoji="1" lang="en-US" altLang="ja-JP" sz="2800" dirty="0">
                <a:solidFill>
                  <a:srgbClr val="FFC000"/>
                </a:solidFill>
              </a:rPr>
              <a:t>.</a:t>
            </a:r>
            <a:endParaRPr lang="en-US" altLang="ja-JP" sz="2800" dirty="0">
              <a:solidFill>
                <a:srgbClr val="FFC000"/>
              </a:solidFill>
            </a:endParaRPr>
          </a:p>
          <a:p>
            <a:endParaRPr kumimoji="1" lang="en-US" altLang="ja-JP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68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90B65B85-E5FF-44C9-A33E-9D4F1C75F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6" y="0"/>
            <a:ext cx="10339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22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FA3F7E-21F7-4A28-9D97-9E7C05407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Usage of data structure “list”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C2F3BC2-6657-4C2B-8367-FCD1673D8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46510" cy="4351338"/>
          </a:xfrm>
        </p:spPr>
        <p:txBody>
          <a:bodyPr/>
          <a:lstStyle/>
          <a:p>
            <a:r>
              <a:rPr kumimoji="1" lang="en-US" altLang="ja-JP" dirty="0"/>
              <a:t>An example of list: [1,2,3,4,5]</a:t>
            </a:r>
          </a:p>
          <a:p>
            <a:r>
              <a:rPr lang="en-US" altLang="ja-JP" dirty="0"/>
              <a:t>[A,B,C] = [1,2,3]  &lt;= true</a:t>
            </a:r>
          </a:p>
          <a:p>
            <a:r>
              <a:rPr kumimoji="1" lang="en-US" altLang="ja-JP" dirty="0"/>
              <a:t>[A,B,C] = [1,2]  &lt;= false</a:t>
            </a:r>
          </a:p>
          <a:p>
            <a:r>
              <a:rPr lang="en-US" altLang="ja-JP" dirty="0"/>
              <a:t>[H | Rest] = [1,2,3,4,5,6,7,8,9]  &lt;=  H=1, Rest=[2,3,4,5,6,7,8,9]</a:t>
            </a:r>
          </a:p>
          <a:p>
            <a:r>
              <a:rPr lang="en-US" altLang="ja-JP" dirty="0"/>
              <a:t>[H1,H2| Rest] = [1,2,3,4,5,6,7,8,9] &lt;= H1=1, H2=2, Rest=[3,…,9]</a:t>
            </a:r>
            <a:br>
              <a:rPr lang="en-US" altLang="ja-JP" dirty="0"/>
            </a:br>
            <a:br>
              <a:rPr lang="en-US" altLang="ja-JP" dirty="0"/>
            </a:br>
            <a:endParaRPr lang="en-US" altLang="ja-JP" dirty="0"/>
          </a:p>
          <a:p>
            <a:r>
              <a:rPr lang="en-US" altLang="ja-JP" dirty="0"/>
              <a:t>append(List1, List2, List23)</a:t>
            </a:r>
          </a:p>
          <a:p>
            <a:r>
              <a:rPr lang="en-US" altLang="ja-JP" dirty="0"/>
              <a:t>member</a:t>
            </a:r>
            <a:r>
              <a:rPr lang="en-US" altLang="ja-JP"/>
              <a:t>(Element, List)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21565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0A3E02-5F89-4526-A754-6A49C94F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329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3600" b="1" dirty="0"/>
              <a:t>Constraint Satisfaction Problem(CSP)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4275F7-77CB-492F-A1EC-783198D83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0917"/>
            <a:ext cx="10515600" cy="4351338"/>
          </a:xfrm>
        </p:spPr>
        <p:txBody>
          <a:bodyPr/>
          <a:lstStyle/>
          <a:p>
            <a:r>
              <a:rPr kumimoji="1" lang="en-US" altLang="ja-JP" dirty="0"/>
              <a:t>CSP = {variables, domains, constraints}</a:t>
            </a:r>
            <a:br>
              <a:rPr kumimoji="1" lang="en-US" altLang="ja-JP" dirty="0"/>
            </a:br>
            <a:endParaRPr kumimoji="1" lang="en-US" altLang="ja-JP" dirty="0"/>
          </a:p>
          <a:p>
            <a:r>
              <a:rPr lang="en-US" altLang="ja-JP" dirty="0"/>
              <a:t>Example of arithmetic CSP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D(X) = {1,2,3}, D(Y) = {1,2}    &lt;= member(X, [1,2,3])</a:t>
            </a:r>
            <a:br>
              <a:rPr lang="en-US" altLang="ja-JP" dirty="0"/>
            </a:br>
            <a:r>
              <a:rPr lang="en-US" altLang="ja-JP" dirty="0"/>
              <a:t>                                                       member(Y, [1,2])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set of (primitive) constraints: C={X+Y&gt;4, X-Y=1}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satisfiable, unsatisfiable, unknow ?  &lt;= constraint solver </a:t>
            </a:r>
          </a:p>
          <a:p>
            <a:endParaRPr kumimoji="1" lang="ja-JP" altLang="en-US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76FDAF83-AC5E-48A3-8DEE-86666844F06A}"/>
              </a:ext>
            </a:extLst>
          </p:cNvPr>
          <p:cNvSpPr txBox="1">
            <a:spLocks/>
          </p:cNvSpPr>
          <p:nvPr/>
        </p:nvSpPr>
        <p:spPr>
          <a:xfrm>
            <a:off x="267614" y="-59153"/>
            <a:ext cx="50724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 dirty="0"/>
              <a:t>Previously on CPT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581651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FA1EA8B-DBED-4A13-8723-01275F70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85" y="1177747"/>
            <a:ext cx="10009515" cy="5421201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B48FE57-6F66-4170-AD16-958564566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95" y="228886"/>
            <a:ext cx="2219751" cy="568472"/>
          </a:xfrm>
          <a:solidFill>
            <a:schemeClr val="accent4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Scheduling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095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F0C661C-6E3A-48D5-B73C-5FA8A7D39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1" y="694503"/>
            <a:ext cx="10328038" cy="546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33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B48FE57-6F66-4170-AD16-958564566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95" y="228886"/>
            <a:ext cx="4319213" cy="1000068"/>
          </a:xfrm>
          <a:solidFill>
            <a:schemeClr val="accent4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>
                <a:solidFill>
                  <a:srgbClr val="FF0000"/>
                </a:solidFill>
              </a:rPr>
              <a:t>BOM – fundamental data structure in PLM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019E7AF-BC88-43C8-A0DB-7F48F600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95" y="1463040"/>
            <a:ext cx="8826882" cy="463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46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B48FE57-6F66-4170-AD16-958564566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95" y="228886"/>
            <a:ext cx="4399679" cy="575786"/>
          </a:xfrm>
          <a:solidFill>
            <a:schemeClr val="accent4"/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kumimoji="1" lang="en-US" altLang="ja-JP" dirty="0">
                <a:solidFill>
                  <a:srgbClr val="FF0000"/>
                </a:solidFill>
              </a:rPr>
              <a:t>Delivery(finishing) date reply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BF07DD5-D90C-41FB-91DB-E236D2185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524" y="804672"/>
            <a:ext cx="3946137" cy="398005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6CCE0C9-1394-40EF-93C8-77C7764B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652" y="1111911"/>
            <a:ext cx="3285077" cy="23685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38DBC64-9C76-4445-9639-F2BD96059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004" y="4643634"/>
            <a:ext cx="6933569" cy="20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39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B48FE57-6F66-4170-AD16-958564566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95" y="228886"/>
            <a:ext cx="7216031" cy="575786"/>
          </a:xfrm>
          <a:solidFill>
            <a:schemeClr val="accent4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2400" dirty="0">
                <a:solidFill>
                  <a:srgbClr val="FF0000"/>
                </a:solidFill>
              </a:rPr>
              <a:t>Modeling as a Constraint Satisfaction Problem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BF07DD5-D90C-41FB-91DB-E236D2185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8" y="863194"/>
            <a:ext cx="3938300" cy="3972153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61758851-A371-41C9-9350-9C6C30DBB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65" y="950976"/>
            <a:ext cx="7419275" cy="554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49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B48FE57-6F66-4170-AD16-958564566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96" y="228886"/>
            <a:ext cx="4055866" cy="575786"/>
          </a:xfrm>
          <a:solidFill>
            <a:schemeClr val="accent4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JP" sz="2400" dirty="0">
                <a:solidFill>
                  <a:srgbClr val="FF0000"/>
                </a:solidFill>
              </a:rPr>
              <a:t>Programming in </a:t>
            </a:r>
            <a:r>
              <a:rPr kumimoji="1" lang="en-US" altLang="ja-JP" sz="2400" dirty="0" err="1">
                <a:solidFill>
                  <a:srgbClr val="FF0000"/>
                </a:solidFill>
              </a:rPr>
              <a:t>Bprolog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BF07DD5-D90C-41FB-91DB-E236D2185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89" y="1060704"/>
            <a:ext cx="3938300" cy="397215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3A7F50FF-B759-41D4-A6FF-BEA2B5ECD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792" y="1177746"/>
            <a:ext cx="6159021" cy="494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22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B48FE57-6F66-4170-AD16-958564566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96" y="228886"/>
            <a:ext cx="4055866" cy="575786"/>
          </a:xfrm>
          <a:solidFill>
            <a:schemeClr val="accent4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2400" dirty="0">
                <a:solidFill>
                  <a:srgbClr val="FF0000"/>
                </a:solidFill>
              </a:rPr>
              <a:t>Structure of the program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A7F50FF-B759-41D4-A6FF-BEA2B5ECD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181" y="687629"/>
            <a:ext cx="4310858" cy="346374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31D4E25-71A5-4C95-8916-E02BB8AEB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91" y="1746503"/>
            <a:ext cx="7756172" cy="481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4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B48FE57-6F66-4170-AD16-958564566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95" y="228885"/>
            <a:ext cx="5058047" cy="619677"/>
          </a:xfrm>
          <a:solidFill>
            <a:schemeClr val="accent4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Another constraint comes...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E5B0CC8-6C8F-4749-9BA2-8E023AEE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30" y="982145"/>
            <a:ext cx="7543153" cy="56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30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C19CC3-5021-4822-9C93-55890F21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Previously on CPT(Constraint Processing Theory)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7B2894-2DA3-4998-BA72-F16C4F6E3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We use logic to build a model of the target problem.</a:t>
            </a:r>
          </a:p>
          <a:p>
            <a:r>
              <a:rPr lang="en-US" altLang="ja-JP" dirty="0"/>
              <a:t>There is a programming paradigm called “logic programming.”</a:t>
            </a:r>
          </a:p>
          <a:p>
            <a:r>
              <a:rPr lang="en-US" altLang="ja-JP" dirty="0" err="1"/>
              <a:t>Bprolog</a:t>
            </a:r>
            <a:r>
              <a:rPr lang="en-US" altLang="ja-JP" dirty="0"/>
              <a:t> is our programming language.</a:t>
            </a:r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sz="4000" dirty="0"/>
              <a:t>Today we learn</a:t>
            </a:r>
          </a:p>
          <a:p>
            <a:r>
              <a:rPr kumimoji="1" lang="en-US" altLang="ja-JP" dirty="0"/>
              <a:t>What we do in </a:t>
            </a:r>
            <a:r>
              <a:rPr kumimoji="1" lang="en-US" altLang="ja-JP" dirty="0" err="1"/>
              <a:t>Bprolog</a:t>
            </a:r>
            <a:r>
              <a:rPr kumimoji="1" lang="en-US" altLang="ja-JP" dirty="0"/>
              <a:t> is having a session</a:t>
            </a:r>
            <a:r>
              <a:rPr lang="en-US" altLang="ja-JP" dirty="0"/>
              <a:t>, which is comprised of question by the user and answer from </a:t>
            </a:r>
            <a:r>
              <a:rPr lang="en-US" altLang="ja-JP" dirty="0" err="1"/>
              <a:t>Bprolog</a:t>
            </a:r>
            <a:r>
              <a:rPr lang="en-US" altLang="ja-JP" dirty="0"/>
              <a:t>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966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D27B251-6B9A-489B-BBF3-BBC72225B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58" y="0"/>
            <a:ext cx="8413946" cy="6858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C8DC94-4426-428F-904D-0298B625C24A}"/>
              </a:ext>
            </a:extLst>
          </p:cNvPr>
          <p:cNvSpPr txBox="1"/>
          <p:nvPr/>
        </p:nvSpPr>
        <p:spPr>
          <a:xfrm>
            <a:off x="382096" y="643738"/>
            <a:ext cx="3525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Domain simplification is a key idea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70336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864500C-556F-441E-9B91-B42F295DA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22" y="0"/>
            <a:ext cx="9555627" cy="6858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C30AA20-C141-4048-B366-0ADDD2E0ABB2}"/>
              </a:ext>
            </a:extLst>
          </p:cNvPr>
          <p:cNvSpPr txBox="1"/>
          <p:nvPr/>
        </p:nvSpPr>
        <p:spPr>
          <a:xfrm>
            <a:off x="0" y="2149265"/>
            <a:ext cx="3525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Domain simplification is a key idea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53710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D3F925-0A7B-4AF6-8E7D-47E71F54D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5" y="561395"/>
            <a:ext cx="3514871" cy="2625150"/>
          </a:xfrm>
          <a:solidFill>
            <a:schemeClr val="accent4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4</a:t>
            </a:r>
            <a:r>
              <a:rPr kumimoji="1" lang="en-US" altLang="ja-JP" dirty="0"/>
              <a:t> Queen puzzle</a:t>
            </a:r>
          </a:p>
          <a:p>
            <a:pPr marL="0" indent="0">
              <a:buNone/>
            </a:pP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ja-JP" dirty="0"/>
              <a:t>Queen </a:t>
            </a:r>
            <a:r>
              <a:rPr kumimoji="1" lang="en-US" altLang="ja-JP" dirty="0" err="1"/>
              <a:t>i</a:t>
            </a:r>
            <a:r>
              <a:rPr kumimoji="1" lang="en-US" altLang="ja-JP" dirty="0"/>
              <a:t> has two</a:t>
            </a:r>
          </a:p>
          <a:p>
            <a:pPr marL="0" indent="0">
              <a:buNone/>
            </a:pPr>
            <a:r>
              <a:rPr lang="en-US" altLang="ja-JP" dirty="0"/>
              <a:t>variables:</a:t>
            </a:r>
            <a:r>
              <a:rPr kumimoji="1" lang="en-US" altLang="ja-JP" dirty="0"/>
              <a:t> </a:t>
            </a:r>
            <a:r>
              <a:rPr lang="en-US" altLang="ja-JP" dirty="0"/>
              <a:t>(Ri, Ci)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C7F2A74-C723-4790-AD3A-4E8AFF5F862B}"/>
              </a:ext>
            </a:extLst>
          </p:cNvPr>
          <p:cNvSpPr txBox="1"/>
          <p:nvPr/>
        </p:nvSpPr>
        <p:spPr>
          <a:xfrm>
            <a:off x="7796326" y="3687480"/>
            <a:ext cx="4295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</a:rPr>
              <a:t>?- </a:t>
            </a:r>
            <a:r>
              <a:rPr lang="en-US" altLang="ja-JP" sz="2800" dirty="0">
                <a:solidFill>
                  <a:schemeClr val="bg1"/>
                </a:solidFill>
              </a:rPr>
              <a:t>factorial(2, X)</a:t>
            </a:r>
            <a:r>
              <a:rPr kumimoji="1" lang="en-US" altLang="ja-JP" sz="2800" dirty="0">
                <a:solidFill>
                  <a:schemeClr val="bg1"/>
                </a:solidFill>
              </a:rPr>
              <a:t>.</a:t>
            </a:r>
            <a:endParaRPr lang="en-US" altLang="ja-JP" sz="2800" dirty="0">
              <a:solidFill>
                <a:schemeClr val="bg1"/>
              </a:solidFill>
            </a:endParaRPr>
          </a:p>
          <a:p>
            <a:endParaRPr kumimoji="1" lang="en-US" altLang="ja-JP" sz="2800" dirty="0">
              <a:solidFill>
                <a:schemeClr val="bg1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30DA97E-7FF6-4337-9B69-B47C916FA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070" y="42862"/>
            <a:ext cx="667702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19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D3F925-0A7B-4AF6-8E7D-47E71F54D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95" y="228885"/>
            <a:ext cx="7019188" cy="6375115"/>
          </a:xfrm>
          <a:solidFill>
            <a:schemeClr val="accent4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8</a:t>
            </a:r>
            <a:r>
              <a:rPr kumimoji="1" lang="en-US" altLang="ja-JP" dirty="0"/>
              <a:t> Queen puzzle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10B6FD2-9499-465F-9456-6E318BF547E5}"/>
              </a:ext>
            </a:extLst>
          </p:cNvPr>
          <p:cNvSpPr txBox="1"/>
          <p:nvPr/>
        </p:nvSpPr>
        <p:spPr>
          <a:xfrm>
            <a:off x="3694176" y="366233"/>
            <a:ext cx="8826194" cy="95410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If Queens’ positions in columns 1-7 are fixed,</a:t>
            </a:r>
          </a:p>
          <a:p>
            <a:r>
              <a:rPr lang="en-US" altLang="ja-JP" sz="2800" dirty="0"/>
              <a:t>    then the position in column 8 can be found.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C7F2A74-C723-4790-AD3A-4E8AFF5F862B}"/>
              </a:ext>
            </a:extLst>
          </p:cNvPr>
          <p:cNvSpPr txBox="1"/>
          <p:nvPr/>
        </p:nvSpPr>
        <p:spPr>
          <a:xfrm>
            <a:off x="7796326" y="3687480"/>
            <a:ext cx="4295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</a:rPr>
              <a:t>?- </a:t>
            </a:r>
            <a:r>
              <a:rPr lang="en-US" altLang="ja-JP" sz="2800" dirty="0">
                <a:solidFill>
                  <a:schemeClr val="bg1"/>
                </a:solidFill>
              </a:rPr>
              <a:t>factorial(2, X)</a:t>
            </a:r>
            <a:r>
              <a:rPr kumimoji="1" lang="en-US" altLang="ja-JP" sz="2800" dirty="0">
                <a:solidFill>
                  <a:schemeClr val="bg1"/>
                </a:solidFill>
              </a:rPr>
              <a:t>.</a:t>
            </a:r>
            <a:endParaRPr lang="en-US" altLang="ja-JP" sz="2800" dirty="0">
              <a:solidFill>
                <a:schemeClr val="bg1"/>
              </a:solidFill>
            </a:endParaRPr>
          </a:p>
          <a:p>
            <a:endParaRPr kumimoji="1" lang="en-US" altLang="ja-JP" sz="2800" dirty="0">
              <a:solidFill>
                <a:schemeClr val="bg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DA7F8887-3D35-4206-B39A-B6C704219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66" y="1040462"/>
            <a:ext cx="1476375" cy="147637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C5AC0B7-74C3-4DD7-BE8A-ABF4EA495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018" y="2235231"/>
            <a:ext cx="3809134" cy="385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7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D3F925-0A7B-4AF6-8E7D-47E71F54D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95" y="228885"/>
            <a:ext cx="7019188" cy="6375115"/>
          </a:xfrm>
          <a:solidFill>
            <a:schemeClr val="accent4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/>
              <a:t>Sudoku puzzle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C7F2A74-C723-4790-AD3A-4E8AFF5F862B}"/>
              </a:ext>
            </a:extLst>
          </p:cNvPr>
          <p:cNvSpPr txBox="1"/>
          <p:nvPr/>
        </p:nvSpPr>
        <p:spPr>
          <a:xfrm>
            <a:off x="7796326" y="3687480"/>
            <a:ext cx="4295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</a:rPr>
              <a:t>?- </a:t>
            </a:r>
            <a:r>
              <a:rPr lang="en-US" altLang="ja-JP" sz="2800" dirty="0">
                <a:solidFill>
                  <a:schemeClr val="bg1"/>
                </a:solidFill>
              </a:rPr>
              <a:t>factorial(2, X)</a:t>
            </a:r>
            <a:r>
              <a:rPr kumimoji="1" lang="en-US" altLang="ja-JP" sz="2800" dirty="0">
                <a:solidFill>
                  <a:schemeClr val="bg1"/>
                </a:solidFill>
              </a:rPr>
              <a:t>.</a:t>
            </a:r>
            <a:endParaRPr lang="en-US" altLang="ja-JP" sz="2800" dirty="0">
              <a:solidFill>
                <a:schemeClr val="bg1"/>
              </a:solidFill>
            </a:endParaRPr>
          </a:p>
          <a:p>
            <a:endParaRPr kumimoji="1" lang="en-US" altLang="ja-JP" sz="2800" dirty="0">
              <a:solidFill>
                <a:schemeClr val="bg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0D8627A-B1C7-47E0-B0E3-47095DEC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14" y="906983"/>
            <a:ext cx="4961722" cy="518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4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D1CB65-7820-4F30-B401-B286CEB1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</a:t>
            </a:r>
            <a:r>
              <a:rPr kumimoji="1" lang="en-US" altLang="ja-JP" dirty="0"/>
              <a:t>irst-order predicate logic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F22776-6D20-40AD-BAA1-4EE5241B6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86"/>
            <a:ext cx="4038600" cy="1563015"/>
          </a:xfrm>
          <a:solidFill>
            <a:srgbClr val="FFC000"/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test.pl</a:t>
            </a:r>
          </a:p>
          <a:p>
            <a:pPr marL="0" indent="0">
              <a:buNone/>
            </a:pPr>
            <a:r>
              <a:rPr lang="en-US" altLang="ja-JP" dirty="0"/>
              <a:t>father(</a:t>
            </a:r>
            <a:r>
              <a:rPr lang="en-US" altLang="ja-JP" dirty="0" err="1"/>
              <a:t>kiyoshi</a:t>
            </a:r>
            <a:r>
              <a:rPr lang="en-US" altLang="ja-JP" dirty="0"/>
              <a:t>, </a:t>
            </a:r>
            <a:r>
              <a:rPr lang="en-US" altLang="ja-JP" dirty="0" err="1"/>
              <a:t>osamu</a:t>
            </a:r>
            <a:r>
              <a:rPr lang="en-US" altLang="ja-JP" dirty="0"/>
              <a:t>).</a:t>
            </a:r>
          </a:p>
          <a:p>
            <a:pPr marL="0" indent="0">
              <a:buNone/>
            </a:pPr>
            <a:r>
              <a:rPr kumimoji="1" lang="en-US" altLang="ja-JP" dirty="0"/>
              <a:t>father(</a:t>
            </a:r>
            <a:r>
              <a:rPr kumimoji="1" lang="en-US" altLang="ja-JP" dirty="0" err="1"/>
              <a:t>takuji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kiyoshi</a:t>
            </a:r>
            <a:r>
              <a:rPr kumimoji="1" lang="en-US" altLang="ja-JP" dirty="0"/>
              <a:t>).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F857C0B-8F3C-4385-B82A-747201FD51A6}"/>
              </a:ext>
            </a:extLst>
          </p:cNvPr>
          <p:cNvSpPr/>
          <p:nvPr/>
        </p:nvSpPr>
        <p:spPr>
          <a:xfrm>
            <a:off x="838200" y="3204058"/>
            <a:ext cx="5113325" cy="34527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FFBEAD0-602E-4AA4-8C5D-91ECC5D7048E}"/>
              </a:ext>
            </a:extLst>
          </p:cNvPr>
          <p:cNvSpPr txBox="1"/>
          <p:nvPr/>
        </p:nvSpPr>
        <p:spPr>
          <a:xfrm>
            <a:off x="1060705" y="3563345"/>
            <a:ext cx="3099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?- consult(‘test.pl’).</a:t>
            </a:r>
          </a:p>
          <a:p>
            <a:r>
              <a:rPr lang="en-US" altLang="ja-JP" dirty="0">
                <a:solidFill>
                  <a:schemeClr val="bg1"/>
                </a:solidFill>
              </a:rPr>
              <a:t>     yes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711786D-5377-428E-A546-50E9EBA20590}"/>
              </a:ext>
            </a:extLst>
          </p:cNvPr>
          <p:cNvSpPr txBox="1"/>
          <p:nvPr/>
        </p:nvSpPr>
        <p:spPr>
          <a:xfrm>
            <a:off x="6634886" y="1938528"/>
            <a:ext cx="4879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father</a:t>
            </a:r>
            <a:r>
              <a:rPr lang="en-US" altLang="ja-JP" sz="3200" dirty="0"/>
              <a:t>(</a:t>
            </a:r>
            <a:r>
              <a:rPr lang="en-US" altLang="ja-JP" sz="3200" dirty="0" err="1"/>
              <a:t>kiyoshi</a:t>
            </a:r>
            <a:r>
              <a:rPr lang="en-US" altLang="ja-JP" sz="3200" dirty="0"/>
              <a:t>, </a:t>
            </a:r>
            <a:r>
              <a:rPr lang="en-US" altLang="ja-JP" sz="3200" dirty="0" err="1"/>
              <a:t>osamu</a:t>
            </a:r>
            <a:r>
              <a:rPr lang="en-US" altLang="ja-JP" sz="3200" dirty="0"/>
              <a:t>).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42C991-6D1E-4CD0-B3CB-979AB2DA406C}"/>
              </a:ext>
            </a:extLst>
          </p:cNvPr>
          <p:cNvSpPr txBox="1"/>
          <p:nvPr/>
        </p:nvSpPr>
        <p:spPr>
          <a:xfrm>
            <a:off x="7237143" y="3048001"/>
            <a:ext cx="2388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predicate name</a:t>
            </a:r>
            <a:endParaRPr kumimoji="1" lang="ja-JP" altLang="en-US" sz="2400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AC53F7B-29C8-41D3-BD6E-13CD34843087}"/>
              </a:ext>
            </a:extLst>
          </p:cNvPr>
          <p:cNvCxnSpPr>
            <a:stCxn id="7" idx="1"/>
          </p:cNvCxnSpPr>
          <p:nvPr/>
        </p:nvCxnSpPr>
        <p:spPr>
          <a:xfrm flipV="1">
            <a:off x="7237143" y="2435962"/>
            <a:ext cx="0" cy="84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37434D0-33EE-4C0B-A836-FDAA7C8E719E}"/>
              </a:ext>
            </a:extLst>
          </p:cNvPr>
          <p:cNvSpPr txBox="1"/>
          <p:nvPr/>
        </p:nvSpPr>
        <p:spPr>
          <a:xfrm>
            <a:off x="8431540" y="566241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argument</a:t>
            </a:r>
            <a:endParaRPr kumimoji="1" lang="ja-JP" altLang="en-US" sz="24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B5316CD-C601-44AB-9892-C3F02BE538A0}"/>
              </a:ext>
            </a:extLst>
          </p:cNvPr>
          <p:cNvCxnSpPr>
            <a:stCxn id="10" idx="2"/>
          </p:cNvCxnSpPr>
          <p:nvPr/>
        </p:nvCxnSpPr>
        <p:spPr>
          <a:xfrm flipH="1">
            <a:off x="8566099" y="1027906"/>
            <a:ext cx="635043" cy="910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B999437C-2127-46AD-80B9-DE80B2D6DAD2}"/>
              </a:ext>
            </a:extLst>
          </p:cNvPr>
          <p:cNvCxnSpPr/>
          <p:nvPr/>
        </p:nvCxnSpPr>
        <p:spPr>
          <a:xfrm>
            <a:off x="9353343" y="1038637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54EF411-BF63-4679-B8CE-36351616CAFA}"/>
              </a:ext>
            </a:extLst>
          </p:cNvPr>
          <p:cNvSpPr txBox="1"/>
          <p:nvPr/>
        </p:nvSpPr>
        <p:spPr>
          <a:xfrm>
            <a:off x="10162358" y="2815545"/>
            <a:ext cx="143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father/2</a:t>
            </a:r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84BA09A-C4EF-496D-8E47-31ADE4B5F0A9}"/>
              </a:ext>
            </a:extLst>
          </p:cNvPr>
          <p:cNvSpPr txBox="1"/>
          <p:nvPr/>
        </p:nvSpPr>
        <p:spPr>
          <a:xfrm>
            <a:off x="6096000" y="3917288"/>
            <a:ext cx="5930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father</a:t>
            </a:r>
            <a:r>
              <a:rPr lang="en-US" altLang="ja-JP" sz="3200" dirty="0"/>
              <a:t>(yoshie, </a:t>
            </a:r>
            <a:r>
              <a:rPr lang="en-US" altLang="ja-JP" sz="3200" dirty="0" err="1"/>
              <a:t>kiyoshi</a:t>
            </a:r>
            <a:r>
              <a:rPr lang="en-US" altLang="ja-JP" sz="3200" dirty="0"/>
              <a:t>, </a:t>
            </a:r>
            <a:r>
              <a:rPr lang="en-US" altLang="ja-JP" sz="3200" dirty="0" err="1"/>
              <a:t>osamu</a:t>
            </a:r>
            <a:r>
              <a:rPr lang="en-US" altLang="ja-JP" sz="3200" dirty="0"/>
              <a:t>).</a:t>
            </a:r>
            <a:endParaRPr kumimoji="1" lang="ja-JP" altLang="en-US" sz="32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D6920A-61C9-473C-BA61-DA65B2667415}"/>
              </a:ext>
            </a:extLst>
          </p:cNvPr>
          <p:cNvSpPr txBox="1"/>
          <p:nvPr/>
        </p:nvSpPr>
        <p:spPr>
          <a:xfrm>
            <a:off x="10256238" y="4584602"/>
            <a:ext cx="143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father/3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11701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7FFBB15B-DBF4-4063-B573-EFF841800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499"/>
            <a:ext cx="4038600" cy="1563015"/>
          </a:xfrm>
          <a:solidFill>
            <a:srgbClr val="FFC000"/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test.pl</a:t>
            </a:r>
          </a:p>
          <a:p>
            <a:pPr marL="0" indent="0">
              <a:buNone/>
            </a:pPr>
            <a:r>
              <a:rPr lang="en-US" altLang="ja-JP" dirty="0"/>
              <a:t>father(</a:t>
            </a:r>
            <a:r>
              <a:rPr lang="en-US" altLang="ja-JP" dirty="0" err="1"/>
              <a:t>kiyoshi</a:t>
            </a:r>
            <a:r>
              <a:rPr lang="en-US" altLang="ja-JP" dirty="0"/>
              <a:t>, </a:t>
            </a:r>
            <a:r>
              <a:rPr lang="en-US" altLang="ja-JP" dirty="0" err="1"/>
              <a:t>osamu</a:t>
            </a:r>
            <a:r>
              <a:rPr lang="en-US" altLang="ja-JP" dirty="0"/>
              <a:t>).</a:t>
            </a:r>
          </a:p>
          <a:p>
            <a:pPr marL="0" indent="0">
              <a:buNone/>
            </a:pPr>
            <a:r>
              <a:rPr kumimoji="1" lang="en-US" altLang="ja-JP" dirty="0"/>
              <a:t>father(</a:t>
            </a:r>
            <a:r>
              <a:rPr kumimoji="1" lang="en-US" altLang="ja-JP" dirty="0" err="1"/>
              <a:t>takuji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kiyoshi</a:t>
            </a:r>
            <a:r>
              <a:rPr kumimoji="1" lang="en-US" altLang="ja-JP" dirty="0"/>
              <a:t>).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ADF630-BF3D-4D62-8A9E-C7AFD6C49C72}"/>
              </a:ext>
            </a:extLst>
          </p:cNvPr>
          <p:cNvSpPr/>
          <p:nvPr/>
        </p:nvSpPr>
        <p:spPr>
          <a:xfrm>
            <a:off x="838200" y="2055571"/>
            <a:ext cx="5113325" cy="34527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ED035F7-B09E-4DAB-8CEC-234F0F426BD9}"/>
              </a:ext>
            </a:extLst>
          </p:cNvPr>
          <p:cNvSpPr txBox="1"/>
          <p:nvPr/>
        </p:nvSpPr>
        <p:spPr>
          <a:xfrm>
            <a:off x="1060705" y="2414858"/>
            <a:ext cx="30992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?- father(</a:t>
            </a:r>
            <a:r>
              <a:rPr kumimoji="1" lang="en-US" altLang="ja-JP" dirty="0" err="1">
                <a:solidFill>
                  <a:schemeClr val="bg1"/>
                </a:solidFill>
              </a:rPr>
              <a:t>kiyoshi</a:t>
            </a:r>
            <a:r>
              <a:rPr kumimoji="1" lang="en-US" altLang="ja-JP" dirty="0">
                <a:solidFill>
                  <a:schemeClr val="bg1"/>
                </a:solidFill>
              </a:rPr>
              <a:t>, </a:t>
            </a:r>
            <a:r>
              <a:rPr kumimoji="1" lang="en-US" altLang="ja-JP" dirty="0" err="1">
                <a:solidFill>
                  <a:schemeClr val="bg1"/>
                </a:solidFill>
              </a:rPr>
              <a:t>osamu</a:t>
            </a:r>
            <a:r>
              <a:rPr kumimoji="1" lang="en-US" altLang="ja-JP" dirty="0">
                <a:solidFill>
                  <a:schemeClr val="bg1"/>
                </a:solidFill>
              </a:rPr>
              <a:t>).</a:t>
            </a:r>
          </a:p>
          <a:p>
            <a:r>
              <a:rPr lang="en-US" altLang="ja-JP" dirty="0">
                <a:solidFill>
                  <a:schemeClr val="bg1"/>
                </a:solidFill>
              </a:rPr>
              <a:t>     yes</a:t>
            </a:r>
          </a:p>
          <a:p>
            <a:endParaRPr kumimoji="1" lang="en-US" altLang="ja-JP" dirty="0">
              <a:solidFill>
                <a:schemeClr val="bg1"/>
              </a:solidFill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  <a:p>
            <a:r>
              <a:rPr kumimoji="1" lang="en-US" altLang="ja-JP" dirty="0">
                <a:solidFill>
                  <a:schemeClr val="bg1"/>
                </a:solidFill>
              </a:rPr>
              <a:t>?- father(taro, </a:t>
            </a:r>
            <a:r>
              <a:rPr kumimoji="1" lang="en-US" altLang="ja-JP" dirty="0" err="1">
                <a:solidFill>
                  <a:schemeClr val="bg1"/>
                </a:solidFill>
              </a:rPr>
              <a:t>osamu</a:t>
            </a:r>
            <a:r>
              <a:rPr kumimoji="1" lang="en-US" altLang="ja-JP" dirty="0">
                <a:solidFill>
                  <a:schemeClr val="bg1"/>
                </a:solidFill>
              </a:rPr>
              <a:t>).</a:t>
            </a:r>
          </a:p>
          <a:p>
            <a:r>
              <a:rPr lang="en-US" altLang="ja-JP" dirty="0">
                <a:solidFill>
                  <a:schemeClr val="bg1"/>
                </a:solidFill>
              </a:rPr>
              <a:t>     no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C2B11CA-1791-49C4-8681-DBE56850FA5D}"/>
              </a:ext>
            </a:extLst>
          </p:cNvPr>
          <p:cNvSpPr txBox="1"/>
          <p:nvPr/>
        </p:nvSpPr>
        <p:spPr>
          <a:xfrm>
            <a:off x="6096000" y="1294790"/>
            <a:ext cx="59521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If </a:t>
            </a:r>
            <a:r>
              <a:rPr kumimoji="1" lang="en-US" altLang="ja-JP" sz="2800" dirty="0" err="1"/>
              <a:t>Bprolog</a:t>
            </a:r>
            <a:r>
              <a:rPr kumimoji="1" lang="en-US" altLang="ja-JP" sz="2800" dirty="0"/>
              <a:t> can find a complete pattern matching between user’s question and a statement in the program, the answer is yes(true), otherwise no(false).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82807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7FFBB15B-DBF4-4063-B573-EFF841800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499"/>
            <a:ext cx="4038600" cy="1563015"/>
          </a:xfrm>
          <a:solidFill>
            <a:srgbClr val="FFC000"/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test.pl</a:t>
            </a:r>
          </a:p>
          <a:p>
            <a:pPr marL="0" indent="0">
              <a:buNone/>
            </a:pPr>
            <a:r>
              <a:rPr lang="en-US" altLang="ja-JP" dirty="0"/>
              <a:t>father(</a:t>
            </a:r>
            <a:r>
              <a:rPr lang="en-US" altLang="ja-JP" dirty="0" err="1"/>
              <a:t>kiyoshi</a:t>
            </a:r>
            <a:r>
              <a:rPr lang="en-US" altLang="ja-JP" dirty="0"/>
              <a:t>, </a:t>
            </a:r>
            <a:r>
              <a:rPr lang="en-US" altLang="ja-JP" dirty="0" err="1"/>
              <a:t>osamu</a:t>
            </a:r>
            <a:r>
              <a:rPr lang="en-US" altLang="ja-JP" dirty="0"/>
              <a:t>).</a:t>
            </a:r>
          </a:p>
          <a:p>
            <a:pPr marL="0" indent="0">
              <a:buNone/>
            </a:pPr>
            <a:r>
              <a:rPr kumimoji="1" lang="en-US" altLang="ja-JP" dirty="0"/>
              <a:t>father(</a:t>
            </a:r>
            <a:r>
              <a:rPr kumimoji="1" lang="en-US" altLang="ja-JP" dirty="0" err="1"/>
              <a:t>takuji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kiyoshi</a:t>
            </a:r>
            <a:r>
              <a:rPr kumimoji="1" lang="en-US" altLang="ja-JP" dirty="0"/>
              <a:t>).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ADF630-BF3D-4D62-8A9E-C7AFD6C49C72}"/>
              </a:ext>
            </a:extLst>
          </p:cNvPr>
          <p:cNvSpPr/>
          <p:nvPr/>
        </p:nvSpPr>
        <p:spPr>
          <a:xfrm>
            <a:off x="838200" y="2055571"/>
            <a:ext cx="5113325" cy="34527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ED035F7-B09E-4DAB-8CEC-234F0F426BD9}"/>
              </a:ext>
            </a:extLst>
          </p:cNvPr>
          <p:cNvSpPr txBox="1"/>
          <p:nvPr/>
        </p:nvSpPr>
        <p:spPr>
          <a:xfrm>
            <a:off x="1060705" y="2414858"/>
            <a:ext cx="30992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?- father(X, </a:t>
            </a:r>
            <a:r>
              <a:rPr kumimoji="1" lang="en-US" altLang="ja-JP" dirty="0" err="1">
                <a:solidFill>
                  <a:schemeClr val="bg1"/>
                </a:solidFill>
              </a:rPr>
              <a:t>osamu</a:t>
            </a:r>
            <a:r>
              <a:rPr kumimoji="1" lang="en-US" altLang="ja-JP" dirty="0">
                <a:solidFill>
                  <a:schemeClr val="bg1"/>
                </a:solidFill>
              </a:rPr>
              <a:t>).</a:t>
            </a:r>
          </a:p>
          <a:p>
            <a:r>
              <a:rPr lang="en-US" altLang="ja-JP" dirty="0">
                <a:solidFill>
                  <a:schemeClr val="bg1"/>
                </a:solidFill>
              </a:rPr>
              <a:t>     X = </a:t>
            </a:r>
            <a:r>
              <a:rPr lang="en-US" altLang="ja-JP" dirty="0" err="1">
                <a:solidFill>
                  <a:schemeClr val="bg1"/>
                </a:solidFill>
              </a:rPr>
              <a:t>kiyoshi</a:t>
            </a:r>
            <a:endParaRPr lang="en-US" altLang="ja-JP" dirty="0">
              <a:solidFill>
                <a:schemeClr val="bg1"/>
              </a:solidFill>
            </a:endParaRPr>
          </a:p>
          <a:p>
            <a:endParaRPr kumimoji="1" lang="en-US" altLang="ja-JP" dirty="0">
              <a:solidFill>
                <a:schemeClr val="bg1"/>
              </a:solidFill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  <a:p>
            <a:r>
              <a:rPr kumimoji="1" lang="en-US" altLang="ja-JP" dirty="0">
                <a:solidFill>
                  <a:schemeClr val="bg1"/>
                </a:solidFill>
              </a:rPr>
              <a:t>?- father(</a:t>
            </a:r>
            <a:r>
              <a:rPr kumimoji="1" lang="en-US" altLang="ja-JP" dirty="0" err="1">
                <a:solidFill>
                  <a:schemeClr val="bg1"/>
                </a:solidFill>
              </a:rPr>
              <a:t>takuji</a:t>
            </a:r>
            <a:r>
              <a:rPr kumimoji="1" lang="en-US" altLang="ja-JP" dirty="0">
                <a:solidFill>
                  <a:schemeClr val="bg1"/>
                </a:solidFill>
              </a:rPr>
              <a:t>, Child).</a:t>
            </a:r>
          </a:p>
          <a:p>
            <a:r>
              <a:rPr lang="en-US" altLang="ja-JP" dirty="0">
                <a:solidFill>
                  <a:schemeClr val="bg1"/>
                </a:solidFill>
              </a:rPr>
              <a:t>     Child = </a:t>
            </a:r>
            <a:r>
              <a:rPr lang="en-US" altLang="ja-JP" dirty="0" err="1">
                <a:solidFill>
                  <a:schemeClr val="bg1"/>
                </a:solidFill>
              </a:rPr>
              <a:t>kiyoshi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C2B11CA-1791-49C4-8681-DBE56850FA5D}"/>
              </a:ext>
            </a:extLst>
          </p:cNvPr>
          <p:cNvSpPr txBox="1"/>
          <p:nvPr/>
        </p:nvSpPr>
        <p:spPr>
          <a:xfrm>
            <a:off x="5951525" y="1294790"/>
            <a:ext cx="62404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Variable:</a:t>
            </a:r>
          </a:p>
          <a:p>
            <a:r>
              <a:rPr lang="en-US" altLang="ja-JP" sz="2800" dirty="0"/>
              <a:t>    its name begins with capital letter</a:t>
            </a:r>
          </a:p>
          <a:p>
            <a:r>
              <a:rPr kumimoji="1" lang="en-US" altLang="ja-JP" sz="2800" dirty="0"/>
              <a:t>    or _</a:t>
            </a:r>
            <a:endParaRPr kumimoji="1" lang="ja-JP" altLang="en-US" sz="2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B9C3A5E-FF91-453C-8810-63B72D29745C}"/>
              </a:ext>
            </a:extLst>
          </p:cNvPr>
          <p:cNvSpPr txBox="1"/>
          <p:nvPr/>
        </p:nvSpPr>
        <p:spPr>
          <a:xfrm>
            <a:off x="6671462" y="3116275"/>
            <a:ext cx="5288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Who (X) is the father of ‘</a:t>
            </a:r>
            <a:r>
              <a:rPr kumimoji="1" lang="en-US" altLang="ja-JP" sz="2400" dirty="0" err="1"/>
              <a:t>osamu</a:t>
            </a:r>
            <a:r>
              <a:rPr lang="en-US" altLang="ja-JP" sz="2400" dirty="0"/>
              <a:t>’ ?</a:t>
            </a:r>
            <a:endParaRPr kumimoji="1" lang="ja-JP" altLang="en-US" sz="2400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E3CEFAAA-287A-4F4A-A9B8-66EECE73CB9E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3408884" y="2604212"/>
            <a:ext cx="3262578" cy="7428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65D61AC-676D-40DF-816E-48B1D50EAE14}"/>
              </a:ext>
            </a:extLst>
          </p:cNvPr>
          <p:cNvSpPr txBox="1"/>
          <p:nvPr/>
        </p:nvSpPr>
        <p:spPr>
          <a:xfrm>
            <a:off x="6823862" y="3802685"/>
            <a:ext cx="2698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/>
              <a:t>unification</a:t>
            </a:r>
            <a:endParaRPr kumimoji="1" lang="ja-JP" altLang="en-US" sz="32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B0FA0D6-6BB4-4B57-A204-5E8E49A4CFED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2779776" y="2972619"/>
            <a:ext cx="4044086" cy="112245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4D632E1-2E3E-4886-BB62-4398876C8592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256484" y="3964839"/>
            <a:ext cx="3567378" cy="1302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733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7FFBB15B-DBF4-4063-B573-EFF841800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499"/>
            <a:ext cx="4038600" cy="1563015"/>
          </a:xfrm>
          <a:solidFill>
            <a:srgbClr val="FFC000"/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test.pl</a:t>
            </a:r>
          </a:p>
          <a:p>
            <a:pPr marL="0" indent="0">
              <a:buNone/>
            </a:pPr>
            <a:r>
              <a:rPr lang="en-US" altLang="ja-JP" dirty="0"/>
              <a:t>father(</a:t>
            </a:r>
            <a:r>
              <a:rPr lang="en-US" altLang="ja-JP" dirty="0" err="1"/>
              <a:t>kiyoshi</a:t>
            </a:r>
            <a:r>
              <a:rPr lang="en-US" altLang="ja-JP" dirty="0"/>
              <a:t>, </a:t>
            </a:r>
            <a:r>
              <a:rPr lang="en-US" altLang="ja-JP" dirty="0" err="1"/>
              <a:t>osamu</a:t>
            </a:r>
            <a:r>
              <a:rPr lang="en-US" altLang="ja-JP" dirty="0"/>
              <a:t>).</a:t>
            </a:r>
          </a:p>
          <a:p>
            <a:pPr marL="0" indent="0">
              <a:buNone/>
            </a:pPr>
            <a:r>
              <a:rPr kumimoji="1" lang="en-US" altLang="ja-JP" dirty="0"/>
              <a:t>father(</a:t>
            </a:r>
            <a:r>
              <a:rPr kumimoji="1" lang="en-US" altLang="ja-JP" dirty="0" err="1"/>
              <a:t>kiyoshi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kyoko</a:t>
            </a:r>
            <a:r>
              <a:rPr kumimoji="1" lang="en-US" altLang="ja-JP" dirty="0"/>
              <a:t>).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ADF630-BF3D-4D62-8A9E-C7AFD6C49C72}"/>
              </a:ext>
            </a:extLst>
          </p:cNvPr>
          <p:cNvSpPr/>
          <p:nvPr/>
        </p:nvSpPr>
        <p:spPr>
          <a:xfrm>
            <a:off x="838200" y="2055571"/>
            <a:ext cx="5113325" cy="34527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ED035F7-B09E-4DAB-8CEC-234F0F426BD9}"/>
              </a:ext>
            </a:extLst>
          </p:cNvPr>
          <p:cNvSpPr txBox="1"/>
          <p:nvPr/>
        </p:nvSpPr>
        <p:spPr>
          <a:xfrm>
            <a:off x="1199250" y="2396385"/>
            <a:ext cx="4397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?- father(</a:t>
            </a:r>
            <a:r>
              <a:rPr kumimoji="1" lang="en-US" altLang="ja-JP" dirty="0" err="1">
                <a:solidFill>
                  <a:schemeClr val="bg1"/>
                </a:solidFill>
              </a:rPr>
              <a:t>kiyoshi</a:t>
            </a:r>
            <a:r>
              <a:rPr kumimoji="1" lang="en-US" altLang="ja-JP" dirty="0">
                <a:solidFill>
                  <a:schemeClr val="bg1"/>
                </a:solidFill>
              </a:rPr>
              <a:t>, </a:t>
            </a:r>
            <a:r>
              <a:rPr kumimoji="1" lang="en-US" altLang="ja-JP" dirty="0" err="1">
                <a:solidFill>
                  <a:schemeClr val="bg1"/>
                </a:solidFill>
              </a:rPr>
              <a:t>Son_or_daughter</a:t>
            </a:r>
            <a:r>
              <a:rPr kumimoji="1" lang="en-US" altLang="ja-JP" dirty="0">
                <a:solidFill>
                  <a:schemeClr val="bg1"/>
                </a:solidFill>
              </a:rPr>
              <a:t>).</a:t>
            </a:r>
          </a:p>
          <a:p>
            <a:r>
              <a:rPr lang="en-US" altLang="ja-JP" dirty="0">
                <a:solidFill>
                  <a:schemeClr val="bg1"/>
                </a:solidFill>
              </a:rPr>
              <a:t>     </a:t>
            </a:r>
            <a:r>
              <a:rPr lang="en-US" altLang="ja-JP" dirty="0" err="1">
                <a:solidFill>
                  <a:schemeClr val="bg1"/>
                </a:solidFill>
              </a:rPr>
              <a:t>Son_or_daughter</a:t>
            </a:r>
            <a:r>
              <a:rPr lang="en-US" altLang="ja-JP" dirty="0">
                <a:solidFill>
                  <a:schemeClr val="bg1"/>
                </a:solidFill>
              </a:rPr>
              <a:t> = </a:t>
            </a:r>
            <a:r>
              <a:rPr lang="en-US" altLang="ja-JP" dirty="0" err="1">
                <a:solidFill>
                  <a:schemeClr val="bg1"/>
                </a:solidFill>
              </a:rPr>
              <a:t>osamu</a:t>
            </a:r>
            <a:r>
              <a:rPr lang="en-US" altLang="ja-JP" dirty="0">
                <a:solidFill>
                  <a:schemeClr val="bg1"/>
                </a:solidFill>
              </a:rPr>
              <a:t> ;</a:t>
            </a:r>
          </a:p>
          <a:p>
            <a:endParaRPr kumimoji="1" lang="en-US" altLang="ja-JP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C2B11CA-1791-49C4-8681-DBE56850FA5D}"/>
              </a:ext>
            </a:extLst>
          </p:cNvPr>
          <p:cNvSpPr txBox="1"/>
          <p:nvPr/>
        </p:nvSpPr>
        <p:spPr>
          <a:xfrm>
            <a:off x="5951525" y="1294790"/>
            <a:ext cx="62404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Variable:</a:t>
            </a:r>
          </a:p>
          <a:p>
            <a:r>
              <a:rPr lang="en-US" altLang="ja-JP" sz="2800" dirty="0"/>
              <a:t>    its name begins with capital letter</a:t>
            </a:r>
          </a:p>
          <a:p>
            <a:r>
              <a:rPr kumimoji="1" lang="en-US" altLang="ja-JP" sz="2800" dirty="0"/>
              <a:t>    or _</a:t>
            </a:r>
            <a:endParaRPr kumimoji="1" lang="ja-JP" altLang="en-US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73684C5-DDF3-447B-AB61-E0C720B52C8D}"/>
              </a:ext>
            </a:extLst>
          </p:cNvPr>
          <p:cNvSpPr txBox="1"/>
          <p:nvPr/>
        </p:nvSpPr>
        <p:spPr>
          <a:xfrm>
            <a:off x="6823862" y="3802685"/>
            <a:ext cx="2698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backtracking</a:t>
            </a:r>
            <a:endParaRPr kumimoji="1" lang="ja-JP" altLang="en-US" sz="32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C0832B2F-707B-4BC9-85D6-D3E1C94AFFBF}"/>
              </a:ext>
            </a:extLst>
          </p:cNvPr>
          <p:cNvCxnSpPr>
            <a:cxnSpLocks/>
          </p:cNvCxnSpPr>
          <p:nvPr/>
        </p:nvCxnSpPr>
        <p:spPr>
          <a:xfrm flipH="1" flipV="1">
            <a:off x="4627418" y="3055315"/>
            <a:ext cx="2196444" cy="10397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5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7FFBB15B-DBF4-4063-B573-EFF841800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498"/>
            <a:ext cx="4038600" cy="2619137"/>
          </a:xfrm>
          <a:solidFill>
            <a:srgbClr val="FFC000"/>
          </a:solidFill>
          <a:ln>
            <a:noFill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test.pl</a:t>
            </a:r>
          </a:p>
          <a:p>
            <a:pPr marL="0" indent="0">
              <a:buNone/>
            </a:pPr>
            <a:r>
              <a:rPr lang="en-US" altLang="ja-JP" dirty="0"/>
              <a:t>father(</a:t>
            </a:r>
            <a:r>
              <a:rPr lang="en-US" altLang="ja-JP" dirty="0" err="1"/>
              <a:t>kiyoshi</a:t>
            </a:r>
            <a:r>
              <a:rPr lang="en-US" altLang="ja-JP" dirty="0"/>
              <a:t>, </a:t>
            </a:r>
            <a:r>
              <a:rPr lang="en-US" altLang="ja-JP" dirty="0" err="1"/>
              <a:t>osamu</a:t>
            </a:r>
            <a:r>
              <a:rPr lang="en-US" altLang="ja-JP" dirty="0"/>
              <a:t>).</a:t>
            </a:r>
          </a:p>
          <a:p>
            <a:pPr marL="0" indent="0">
              <a:buNone/>
            </a:pPr>
            <a:r>
              <a:rPr kumimoji="1" lang="en-US" altLang="ja-JP" dirty="0"/>
              <a:t>father(</a:t>
            </a:r>
            <a:r>
              <a:rPr kumimoji="1" lang="en-US" altLang="ja-JP" dirty="0" err="1"/>
              <a:t>kiyoshi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kyoko</a:t>
            </a:r>
            <a:r>
              <a:rPr kumimoji="1" lang="en-US" altLang="ja-JP" dirty="0"/>
              <a:t>).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brother(X,Y) :-</a:t>
            </a:r>
          </a:p>
          <a:p>
            <a:pPr marL="0" indent="0">
              <a:buNone/>
            </a:pPr>
            <a:r>
              <a:rPr lang="en-US" altLang="ja-JP" dirty="0"/>
              <a:t>     father(F, X),</a:t>
            </a:r>
          </a:p>
          <a:p>
            <a:pPr marL="0" indent="0">
              <a:buNone/>
            </a:pPr>
            <a:r>
              <a:rPr kumimoji="1" lang="ja-JP" altLang="en-US" dirty="0"/>
              <a:t>     </a:t>
            </a:r>
            <a:r>
              <a:rPr kumimoji="1" lang="en-US" altLang="ja-JP" dirty="0"/>
              <a:t>father(F, Y).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ADF630-BF3D-4D62-8A9E-C7AFD6C49C72}"/>
              </a:ext>
            </a:extLst>
          </p:cNvPr>
          <p:cNvSpPr/>
          <p:nvPr/>
        </p:nvSpPr>
        <p:spPr>
          <a:xfrm>
            <a:off x="838200" y="3232100"/>
            <a:ext cx="5113325" cy="34527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C2B11CA-1791-49C4-8681-DBE56850FA5D}"/>
              </a:ext>
            </a:extLst>
          </p:cNvPr>
          <p:cNvSpPr txBox="1"/>
          <p:nvPr/>
        </p:nvSpPr>
        <p:spPr>
          <a:xfrm>
            <a:off x="6219379" y="1294790"/>
            <a:ext cx="62404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Facts and rules</a:t>
            </a:r>
          </a:p>
          <a:p>
            <a:endParaRPr kumimoji="1" lang="en-US" altLang="ja-JP" sz="2800" dirty="0"/>
          </a:p>
          <a:p>
            <a:r>
              <a:rPr kumimoji="1" lang="en-US" altLang="ja-JP" sz="2800" dirty="0"/>
              <a:t>father(</a:t>
            </a:r>
            <a:r>
              <a:rPr kumimoji="1" lang="en-US" altLang="ja-JP" sz="2800" dirty="0" err="1"/>
              <a:t>kiyoshi</a:t>
            </a:r>
            <a:r>
              <a:rPr kumimoji="1" lang="en-US" altLang="ja-JP" sz="2800" dirty="0"/>
              <a:t>, </a:t>
            </a:r>
            <a:r>
              <a:rPr kumimoji="1" lang="en-US" altLang="ja-JP" sz="2800" dirty="0" err="1"/>
              <a:t>osamu</a:t>
            </a:r>
            <a:r>
              <a:rPr kumimoji="1" lang="en-US" altLang="ja-JP" sz="2800" dirty="0"/>
              <a:t>).       </a:t>
            </a:r>
            <a:r>
              <a:rPr lang="en-US" altLang="ja-JP" sz="2800" dirty="0"/>
              <a:t>f</a:t>
            </a:r>
            <a:r>
              <a:rPr kumimoji="1" lang="en-US" altLang="ja-JP" sz="2800" dirty="0"/>
              <a:t>act</a:t>
            </a:r>
          </a:p>
          <a:p>
            <a:endParaRPr lang="en-US" altLang="ja-JP" sz="2800" dirty="0"/>
          </a:p>
          <a:p>
            <a:r>
              <a:rPr kumimoji="1" lang="en-US" altLang="ja-JP" sz="2800" dirty="0"/>
              <a:t>Head :- body1, body2, … .   rule</a:t>
            </a:r>
          </a:p>
          <a:p>
            <a:r>
              <a:rPr lang="en-US" altLang="ja-JP" sz="2800" dirty="0"/>
              <a:t> where ‘,’ means ‘and’.</a:t>
            </a:r>
            <a:endParaRPr kumimoji="1" lang="en-US" altLang="ja-JP" sz="2800" dirty="0"/>
          </a:p>
          <a:p>
            <a:endParaRPr kumimoji="1" lang="ja-JP" altLang="en-US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0161F71-8132-4056-A476-2D4AAAEFC6A6}"/>
              </a:ext>
            </a:extLst>
          </p:cNvPr>
          <p:cNvSpPr txBox="1"/>
          <p:nvPr/>
        </p:nvSpPr>
        <p:spPr>
          <a:xfrm>
            <a:off x="1199250" y="3569402"/>
            <a:ext cx="439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?- brother(A,B).</a:t>
            </a:r>
            <a:endParaRPr lang="en-US" altLang="ja-JP" dirty="0">
              <a:solidFill>
                <a:schemeClr val="bg1"/>
              </a:solidFill>
            </a:endParaRPr>
          </a:p>
          <a:p>
            <a:endParaRPr kumimoji="1" lang="en-US" altLang="ja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599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B26D9E63-898B-4AAC-9374-4C603C3DE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341116"/>
            <a:ext cx="4038600" cy="2619137"/>
          </a:xfrm>
          <a:solidFill>
            <a:srgbClr val="FFC000"/>
          </a:solidFill>
          <a:ln>
            <a:noFill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test.pl</a:t>
            </a:r>
          </a:p>
          <a:p>
            <a:pPr marL="0" indent="0">
              <a:buNone/>
            </a:pPr>
            <a:r>
              <a:rPr lang="en-US" altLang="ja-JP" dirty="0"/>
              <a:t>father(</a:t>
            </a:r>
            <a:r>
              <a:rPr lang="en-US" altLang="ja-JP" dirty="0" err="1"/>
              <a:t>kiyoshi</a:t>
            </a:r>
            <a:r>
              <a:rPr lang="en-US" altLang="ja-JP" dirty="0"/>
              <a:t>, </a:t>
            </a:r>
            <a:r>
              <a:rPr lang="en-US" altLang="ja-JP" dirty="0" err="1"/>
              <a:t>osamu</a:t>
            </a:r>
            <a:r>
              <a:rPr lang="en-US" altLang="ja-JP" dirty="0"/>
              <a:t>).</a:t>
            </a:r>
          </a:p>
          <a:p>
            <a:pPr marL="0" indent="0">
              <a:buNone/>
            </a:pPr>
            <a:r>
              <a:rPr kumimoji="1" lang="en-US" altLang="ja-JP" dirty="0"/>
              <a:t>father(</a:t>
            </a:r>
            <a:r>
              <a:rPr kumimoji="1" lang="en-US" altLang="ja-JP" dirty="0" err="1"/>
              <a:t>kiyoshi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kyoko</a:t>
            </a:r>
            <a:r>
              <a:rPr kumimoji="1" lang="en-US" altLang="ja-JP" dirty="0"/>
              <a:t>).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brother(X,Y) :-</a:t>
            </a:r>
          </a:p>
          <a:p>
            <a:pPr marL="0" indent="0">
              <a:buNone/>
            </a:pPr>
            <a:r>
              <a:rPr lang="en-US" altLang="ja-JP" dirty="0"/>
              <a:t>     father(F, X), …</a:t>
            </a:r>
            <a:r>
              <a:rPr lang="ja-JP" altLang="en-US" dirty="0"/>
              <a:t>△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     </a:t>
            </a:r>
            <a:r>
              <a:rPr kumimoji="1" lang="en-US" altLang="ja-JP" dirty="0"/>
              <a:t>father(F, Y). …</a:t>
            </a:r>
            <a:r>
              <a:rPr kumimoji="1" lang="ja-JP" altLang="en-US" dirty="0"/>
              <a:t>▲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925FB83-5905-46B4-B84E-8FA24DEABB5F}"/>
              </a:ext>
            </a:extLst>
          </p:cNvPr>
          <p:cNvSpPr txBox="1"/>
          <p:nvPr/>
        </p:nvSpPr>
        <p:spPr>
          <a:xfrm>
            <a:off x="221674" y="3093553"/>
            <a:ext cx="11628582" cy="483209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endParaRPr kumimoji="1" lang="en-US" altLang="ja-JP" sz="2800" dirty="0"/>
          </a:p>
          <a:p>
            <a:r>
              <a:rPr lang="en-US" altLang="ja-JP" sz="2800" dirty="0"/>
              <a:t>                                        </a:t>
            </a:r>
            <a:r>
              <a:rPr lang="ja-JP" altLang="en-US" sz="2800" dirty="0"/>
              <a:t>△</a:t>
            </a:r>
            <a:r>
              <a:rPr lang="en-US" altLang="ja-JP" sz="2800" dirty="0"/>
              <a:t>father(F,X)</a:t>
            </a:r>
            <a:r>
              <a:rPr lang="ja-JP" altLang="en-US" sz="2800" dirty="0"/>
              <a:t>　　▲</a:t>
            </a:r>
            <a:r>
              <a:rPr lang="en-US" altLang="ja-JP" sz="2800" dirty="0"/>
              <a:t>father(F,Y)</a:t>
            </a:r>
          </a:p>
          <a:p>
            <a:endParaRPr kumimoji="1" lang="en-US" altLang="ja-JP" sz="2800" dirty="0"/>
          </a:p>
          <a:p>
            <a:r>
              <a:rPr lang="en-US" altLang="ja-JP" sz="2800" dirty="0"/>
              <a:t>father(</a:t>
            </a:r>
            <a:r>
              <a:rPr lang="en-US" altLang="ja-JP" sz="2800" dirty="0" err="1"/>
              <a:t>kiyoshi</a:t>
            </a:r>
            <a:r>
              <a:rPr lang="en-US" altLang="ja-JP" sz="2800" dirty="0"/>
              <a:t>, </a:t>
            </a:r>
            <a:r>
              <a:rPr lang="en-US" altLang="ja-JP" sz="2800" dirty="0" err="1"/>
              <a:t>osamu</a:t>
            </a:r>
            <a:r>
              <a:rPr lang="en-US" altLang="ja-JP" sz="2800" dirty="0"/>
              <a:t>).             F=</a:t>
            </a:r>
            <a:r>
              <a:rPr lang="en-US" altLang="ja-JP" sz="2800" dirty="0" err="1"/>
              <a:t>kiyoshi</a:t>
            </a:r>
            <a:r>
              <a:rPr lang="en-US" altLang="ja-JP" sz="2800" dirty="0"/>
              <a:t>                 </a:t>
            </a:r>
          </a:p>
          <a:p>
            <a:r>
              <a:rPr lang="en-US" altLang="ja-JP" sz="2800" dirty="0"/>
              <a:t>                                                  X=</a:t>
            </a:r>
            <a:r>
              <a:rPr lang="en-US" altLang="ja-JP" sz="2800" dirty="0" err="1"/>
              <a:t>osamu</a:t>
            </a:r>
            <a:r>
              <a:rPr lang="en-US" altLang="ja-JP" sz="2800" dirty="0"/>
              <a:t>               Y=</a:t>
            </a:r>
            <a:r>
              <a:rPr lang="en-US" altLang="ja-JP" sz="2800" dirty="0" err="1"/>
              <a:t>osamu</a:t>
            </a:r>
            <a:endParaRPr lang="en-US" altLang="ja-JP" sz="2800" dirty="0"/>
          </a:p>
          <a:p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/>
              <a:t>father(</a:t>
            </a:r>
            <a:r>
              <a:rPr lang="en-US" altLang="ja-JP" sz="2800" dirty="0" err="1"/>
              <a:t>kiyoshi</a:t>
            </a:r>
            <a:r>
              <a:rPr lang="en-US" altLang="ja-JP" sz="2800" dirty="0"/>
              <a:t>, </a:t>
            </a:r>
            <a:r>
              <a:rPr lang="en-US" altLang="ja-JP" sz="2800" dirty="0" err="1"/>
              <a:t>kyoko</a:t>
            </a:r>
            <a:r>
              <a:rPr lang="en-US" altLang="ja-JP" sz="2800" dirty="0"/>
              <a:t>).                                              Y=</a:t>
            </a:r>
            <a:r>
              <a:rPr lang="en-US" altLang="ja-JP" sz="2800" dirty="0" err="1"/>
              <a:t>kyoko</a:t>
            </a:r>
            <a:r>
              <a:rPr lang="en-US" altLang="ja-JP" sz="2800" dirty="0"/>
              <a:t>  </a:t>
            </a:r>
          </a:p>
          <a:p>
            <a:endParaRPr kumimoji="1" lang="en-US" altLang="ja-JP" sz="2800" dirty="0"/>
          </a:p>
          <a:p>
            <a:endParaRPr lang="en-US" altLang="ja-JP" sz="2800" dirty="0"/>
          </a:p>
          <a:p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7DEB046-DFDE-44D6-9FAC-4F25B1699D24}"/>
              </a:ext>
            </a:extLst>
          </p:cNvPr>
          <p:cNvSpPr txBox="1"/>
          <p:nvPr/>
        </p:nvSpPr>
        <p:spPr>
          <a:xfrm>
            <a:off x="5107709" y="341116"/>
            <a:ext cx="65023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To prove brother (X, Y) is true,</a:t>
            </a:r>
          </a:p>
          <a:p>
            <a:r>
              <a:rPr lang="en-US" altLang="ja-JP" sz="2800" dirty="0"/>
              <a:t>p</a:t>
            </a:r>
            <a:r>
              <a:rPr kumimoji="1" lang="en-US" altLang="ja-JP" sz="2800" dirty="0"/>
              <a:t>rove </a:t>
            </a:r>
            <a:r>
              <a:rPr kumimoji="1" lang="ja-JP" altLang="en-US" sz="2800" dirty="0"/>
              <a:t>△ </a:t>
            </a:r>
            <a:r>
              <a:rPr kumimoji="1" lang="en-US" altLang="ja-JP" sz="2800" dirty="0"/>
              <a:t>and </a:t>
            </a:r>
            <a:r>
              <a:rPr kumimoji="1" lang="ja-JP" altLang="en-US" sz="2800" dirty="0"/>
              <a:t>▲</a:t>
            </a:r>
            <a:r>
              <a:rPr kumimoji="1" lang="en-US" altLang="ja-JP" sz="2800" dirty="0"/>
              <a:t>.</a:t>
            </a:r>
          </a:p>
          <a:p>
            <a:endParaRPr lang="en-US" altLang="ja-JP" sz="2800" dirty="0"/>
          </a:p>
          <a:p>
            <a:r>
              <a:rPr kumimoji="1" lang="en-US" altLang="ja-JP" sz="2800" dirty="0"/>
              <a:t>P1 </a:t>
            </a:r>
            <a:r>
              <a:rPr kumimoji="1" lang="ja-JP" altLang="en-US" sz="2800" dirty="0"/>
              <a:t>⋀ </a:t>
            </a:r>
            <a:r>
              <a:rPr kumimoji="1" lang="en-US" altLang="ja-JP" sz="2800" dirty="0"/>
              <a:t>P2  </a:t>
            </a:r>
            <a:r>
              <a:rPr kumimoji="1" lang="ja-JP" altLang="en-US" sz="2800" dirty="0"/>
              <a:t>→　</a:t>
            </a:r>
            <a:r>
              <a:rPr kumimoji="1" lang="en-US" altLang="ja-JP" sz="2800" dirty="0"/>
              <a:t>Q     (mathematics)</a:t>
            </a:r>
          </a:p>
          <a:p>
            <a:r>
              <a:rPr lang="en-US" altLang="ja-JP" sz="2800" dirty="0"/>
              <a:t>Q :- P1, P2           (</a:t>
            </a:r>
            <a:r>
              <a:rPr lang="en-US" altLang="ja-JP" sz="2800" dirty="0" err="1"/>
              <a:t>Bprolog</a:t>
            </a:r>
            <a:r>
              <a:rPr lang="en-US" altLang="ja-JP" sz="2800" dirty="0"/>
              <a:t>)</a:t>
            </a:r>
            <a:endParaRPr kumimoji="1" lang="ja-JP" altLang="en-US" sz="2800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2594156-55F2-48D7-BFAA-CEBFF9BE655D}"/>
              </a:ext>
            </a:extLst>
          </p:cNvPr>
          <p:cNvCxnSpPr/>
          <p:nvPr/>
        </p:nvCxnSpPr>
        <p:spPr>
          <a:xfrm>
            <a:off x="5107710" y="4156364"/>
            <a:ext cx="0" cy="4802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B8D472E-6F3A-4572-9149-F15AE6E077E9}"/>
              </a:ext>
            </a:extLst>
          </p:cNvPr>
          <p:cNvCxnSpPr/>
          <p:nvPr/>
        </p:nvCxnSpPr>
        <p:spPr>
          <a:xfrm>
            <a:off x="8178806" y="4142515"/>
            <a:ext cx="0" cy="4802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CC69678-7BB5-4C86-A921-A51AB92130F4}"/>
              </a:ext>
            </a:extLst>
          </p:cNvPr>
          <p:cNvCxnSpPr/>
          <p:nvPr/>
        </p:nvCxnSpPr>
        <p:spPr>
          <a:xfrm>
            <a:off x="8192664" y="5938986"/>
            <a:ext cx="0" cy="4802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562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4448</TotalTime>
  <Words>1407</Words>
  <Application>Microsoft Office PowerPoint</Application>
  <PresentationFormat>ワイド画面</PresentationFormat>
  <Paragraphs>212</Paragraphs>
  <Slides>34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39" baseType="lpstr">
      <vt:lpstr>游ゴシック</vt:lpstr>
      <vt:lpstr>游ゴシック Light</vt:lpstr>
      <vt:lpstr>Arial</vt:lpstr>
      <vt:lpstr>Times New Roman</vt:lpstr>
      <vt:lpstr>Office テーマ</vt:lpstr>
      <vt:lpstr>Data structure of logic programming and reasoning</vt:lpstr>
      <vt:lpstr>PowerPoint プレゼンテーション</vt:lpstr>
      <vt:lpstr>Previously on CPT(Constraint Processing Theory)</vt:lpstr>
      <vt:lpstr>First-order predicate logic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Previously on CPT(Constraint Processing Theory)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Previously on CPT</vt:lpstr>
      <vt:lpstr>Reasoning(search) in Bprolog is depth-first. </vt:lpstr>
      <vt:lpstr>PowerPoint プレゼンテーション</vt:lpstr>
      <vt:lpstr>PowerPoint プレゼンテーション</vt:lpstr>
      <vt:lpstr>PowerPoint プレゼンテーション</vt:lpstr>
      <vt:lpstr>Usage of data structure “list”</vt:lpstr>
      <vt:lpstr>Constraint Satisfaction Problem(CSP)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 of logic programming and reasoning</dc:title>
  <dc:creator>吉江 修</dc:creator>
  <cp:lastModifiedBy>吉江 修</cp:lastModifiedBy>
  <cp:revision>62</cp:revision>
  <dcterms:created xsi:type="dcterms:W3CDTF">2020-05-20T12:49:02Z</dcterms:created>
  <dcterms:modified xsi:type="dcterms:W3CDTF">2022-05-23T07:36:13Z</dcterms:modified>
</cp:coreProperties>
</file>